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4"/>
  </p:sldMasterIdLst>
  <p:notesMasterIdLst>
    <p:notesMasterId r:id="rId44"/>
  </p:notesMasterIdLst>
  <p:handoutMasterIdLst>
    <p:handoutMasterId r:id="rId45"/>
  </p:handoutMasterIdLst>
  <p:sldIdLst>
    <p:sldId id="376" r:id="rId5"/>
    <p:sldId id="390" r:id="rId6"/>
    <p:sldId id="389" r:id="rId7"/>
    <p:sldId id="379" r:id="rId8"/>
    <p:sldId id="380" r:id="rId9"/>
    <p:sldId id="381" r:id="rId10"/>
    <p:sldId id="383" r:id="rId11"/>
    <p:sldId id="378" r:id="rId12"/>
    <p:sldId id="391" r:id="rId13"/>
    <p:sldId id="384" r:id="rId14"/>
    <p:sldId id="386" r:id="rId15"/>
    <p:sldId id="388" r:id="rId16"/>
    <p:sldId id="392" r:id="rId17"/>
    <p:sldId id="393" r:id="rId18"/>
    <p:sldId id="271" r:id="rId19"/>
    <p:sldId id="269" r:id="rId20"/>
    <p:sldId id="270"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387"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D0D"/>
    <a:srgbClr val="2C4A52"/>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7" autoAdjust="0"/>
    <p:restoredTop sz="95033" autoAdjust="0"/>
  </p:normalViewPr>
  <p:slideViewPr>
    <p:cSldViewPr snapToGrid="0" showGuides="1">
      <p:cViewPr varScale="1">
        <p:scale>
          <a:sx n="78" d="100"/>
          <a:sy n="78" d="100"/>
        </p:scale>
        <p:origin x="878" y="91"/>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5" d="100"/>
          <a:sy n="65" d="100"/>
        </p:scale>
        <p:origin x="3082" y="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10/13/2024</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g>
</file>

<file path=ppt/media/image12.png>
</file>

<file path=ppt/media/image13.png>
</file>

<file path=ppt/media/image14.jpg>
</file>

<file path=ppt/media/image15.png>
</file>

<file path=ppt/media/image16.jpg>
</file>

<file path=ppt/media/image17.jpg>
</file>

<file path=ppt/media/image18.jpg>
</file>

<file path=ppt/media/image19.jpg>
</file>

<file path=ppt/media/image2.sv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10/13/2024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a:t>
            </a:fld>
            <a:endParaRPr lang="en-US" noProof="0" dirty="0"/>
          </a:p>
        </p:txBody>
      </p:sp>
    </p:spTree>
    <p:extLst>
      <p:ext uri="{BB962C8B-B14F-4D97-AF65-F5344CB8AC3E}">
        <p14:creationId xmlns:p14="http://schemas.microsoft.com/office/powerpoint/2010/main" val="22787111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7FAC3601-9744-9840-0229-E000CCFBEA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032131" y="-30007"/>
            <a:ext cx="6064493" cy="6879887"/>
          </a:xfrm>
          <a:prstGeom prst="rect">
            <a:avLst/>
          </a:prstGeom>
        </p:spPr>
      </p:pic>
      <p:sp>
        <p:nvSpPr>
          <p:cNvPr id="2" name="Title 1"/>
          <p:cNvSpPr>
            <a:spLocks noGrp="1"/>
          </p:cNvSpPr>
          <p:nvPr>
            <p:ph type="ctrTitle" hasCustomPrompt="1"/>
          </p:nvPr>
        </p:nvSpPr>
        <p:spPr>
          <a:xfrm>
            <a:off x="7119890" y="723440"/>
            <a:ext cx="4323426" cy="2579052"/>
          </a:xfrm>
        </p:spPr>
        <p:txBody>
          <a:bodyPr anchor="b">
            <a:normAutofit/>
          </a:bodyPr>
          <a:lstStyle>
            <a:lvl1pPr algn="l">
              <a:lnSpc>
                <a:spcPct val="90000"/>
              </a:lnSpc>
              <a:defRPr sz="6000" spc="-50" baseline="0">
                <a:solidFill>
                  <a:schemeClr val="tx1"/>
                </a:solidFill>
              </a:defRPr>
            </a:lvl1pPr>
          </a:lstStyle>
          <a:p>
            <a:r>
              <a:rPr lang="en-US" dirty="0"/>
              <a:t>Add title here</a:t>
            </a:r>
          </a:p>
        </p:txBody>
      </p:sp>
      <p:sp>
        <p:nvSpPr>
          <p:cNvPr id="3" name="Subtitle 2"/>
          <p:cNvSpPr>
            <a:spLocks noGrp="1"/>
          </p:cNvSpPr>
          <p:nvPr>
            <p:ph type="subTitle" idx="1" hasCustomPrompt="1"/>
          </p:nvPr>
        </p:nvSpPr>
        <p:spPr>
          <a:xfrm>
            <a:off x="7128152" y="5248834"/>
            <a:ext cx="4323426" cy="1008925"/>
          </a:xfrm>
        </p:spPr>
        <p:txBody>
          <a:bodyPr lIns="91440" rIns="91440">
            <a:normAutofit/>
          </a:bodyPr>
          <a:lstStyle>
            <a:lvl1pPr marL="0" indent="0" algn="l">
              <a:spcBef>
                <a:spcPts val="0"/>
              </a:spcBef>
              <a:spcAft>
                <a:spcPts val="0"/>
              </a:spcAft>
              <a:buNone/>
              <a:defRPr sz="1600" cap="all" spc="1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7119274" y="3373515"/>
            <a:ext cx="4323426" cy="1008926"/>
          </a:xfrm>
        </p:spPr>
        <p:txBody>
          <a:bodyPr lIns="91440" rIns="91440">
            <a:noAutofit/>
          </a:bodyPr>
          <a:lstStyle>
            <a:lvl1pPr marL="0" indent="0">
              <a:buNone/>
              <a:defRPr sz="6000" b="1">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a:t>
            </a:r>
          </a:p>
        </p:txBody>
      </p:sp>
      <p:cxnSp>
        <p:nvCxnSpPr>
          <p:cNvPr id="19" name="Straight Connector 18">
            <a:extLst>
              <a:ext uri="{FF2B5EF4-FFF2-40B4-BE49-F238E27FC236}">
                <a16:creationId xmlns:a16="http://schemas.microsoft.com/office/drawing/2014/main" id="{7ADF7228-F4CB-A1B9-79EA-63240531648D}"/>
              </a:ext>
              <a:ext uri="{C183D7F6-B498-43B3-948B-1728B52AA6E4}">
                <adec:decorative xmlns:adec="http://schemas.microsoft.com/office/drawing/2017/decorative" val="1"/>
              </a:ext>
            </a:extLst>
          </p:cNvPr>
          <p:cNvCxnSpPr>
            <a:cxnSpLocks/>
          </p:cNvCxnSpPr>
          <p:nvPr userDrawn="1"/>
        </p:nvCxnSpPr>
        <p:spPr>
          <a:xfrm flipH="1">
            <a:off x="4559556" y="-10665"/>
            <a:ext cx="1930144" cy="687729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164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 Topic 1">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205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genda - Topic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80372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Agenda - Topic 3">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27609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genda - Topic 4">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26819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genda - Topic 5">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812268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CD5142E-2E7B-1488-E5DB-290186766DFD}"/>
              </a:ext>
              <a:ext uri="{C183D7F6-B498-43B3-948B-1728B52AA6E4}">
                <adec:decorative xmlns:adec="http://schemas.microsoft.com/office/drawing/2017/decorative" val="1"/>
              </a:ext>
            </a:extLst>
          </p:cNvPr>
          <p:cNvGrpSpPr/>
          <p:nvPr userDrawn="1"/>
        </p:nvGrpSpPr>
        <p:grpSpPr>
          <a:xfrm>
            <a:off x="5382569" y="2242"/>
            <a:ext cx="6806909" cy="6862481"/>
            <a:chOff x="5382569" y="2242"/>
            <a:chExt cx="6806909" cy="6862481"/>
          </a:xfrm>
        </p:grpSpPr>
        <p:pic>
          <p:nvPicPr>
            <p:cNvPr id="6" name="Graphic 5">
              <a:extLst>
                <a:ext uri="{FF2B5EF4-FFF2-40B4-BE49-F238E27FC236}">
                  <a16:creationId xmlns:a16="http://schemas.microsoft.com/office/drawing/2014/main" id="{02299C1B-36CA-1E4A-2BE2-A212B68067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140328" y="2242"/>
              <a:ext cx="6049150" cy="6862481"/>
            </a:xfrm>
            <a:prstGeom prst="rect">
              <a:avLst/>
            </a:prstGeom>
          </p:spPr>
        </p:pic>
        <p:pic>
          <p:nvPicPr>
            <p:cNvPr id="8" name="Graphic 7">
              <a:extLst>
                <a:ext uri="{FF2B5EF4-FFF2-40B4-BE49-F238E27FC236}">
                  <a16:creationId xmlns:a16="http://schemas.microsoft.com/office/drawing/2014/main" id="{37875AA7-8584-C85D-D920-B6F36122116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382569" y="5060315"/>
              <a:ext cx="927943" cy="1801301"/>
            </a:xfrm>
            <a:prstGeom prst="rect">
              <a:avLst/>
            </a:prstGeom>
          </p:spPr>
        </p:pic>
      </p:grpSp>
      <p:sp>
        <p:nvSpPr>
          <p:cNvPr id="2" name="Title 1"/>
          <p:cNvSpPr>
            <a:spLocks noGrp="1"/>
          </p:cNvSpPr>
          <p:nvPr>
            <p:ph type="ctrTitle" hasCustomPrompt="1"/>
          </p:nvPr>
        </p:nvSpPr>
        <p:spPr>
          <a:xfrm>
            <a:off x="6970326" y="1679216"/>
            <a:ext cx="4786877" cy="1518315"/>
          </a:xfrm>
        </p:spPr>
        <p:txBody>
          <a:bodyPr anchor="b">
            <a:normAutofit/>
          </a:bodyPr>
          <a:lstStyle>
            <a:lvl1pPr algn="l">
              <a:lnSpc>
                <a:spcPct val="90000"/>
              </a:lnSpc>
              <a:defRPr sz="6000" spc="100" baseline="0">
                <a:solidFill>
                  <a:schemeClr val="accent1"/>
                </a:solidFill>
              </a:defRPr>
            </a:lvl1pPr>
          </a:lstStyle>
          <a:p>
            <a:r>
              <a:rPr lang="en-US" dirty="0"/>
              <a:t>Add title </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29499" y="-2236"/>
            <a:ext cx="6814124" cy="687109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973394 w 6814124"/>
              <a:gd name="connsiteY15" fmla="*/ 6877052 h 6887938"/>
              <a:gd name="connsiteX16" fmla="*/ 0 w 6814124"/>
              <a:gd name="connsiteY16" fmla="*/ 0 h 6887938"/>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0 w 6814124"/>
              <a:gd name="connsiteY15" fmla="*/ 6877052 h 6887938"/>
              <a:gd name="connsiteX16" fmla="*/ 0 w 6814124"/>
              <a:gd name="connsiteY16" fmla="*/ 0 h 6887938"/>
              <a:gd name="connsiteX0" fmla="*/ 0 w 6814124"/>
              <a:gd name="connsiteY0" fmla="*/ 0 h 6896790"/>
              <a:gd name="connsiteX1" fmla="*/ 6814124 w 6814124"/>
              <a:gd name="connsiteY1" fmla="*/ 1 h 6896790"/>
              <a:gd name="connsiteX2" fmla="*/ 6063554 w 6814124"/>
              <a:gd name="connsiteY2" fmla="*/ 2775916 h 6896790"/>
              <a:gd name="connsiteX3" fmla="*/ 5827334 w 6814124"/>
              <a:gd name="connsiteY3" fmla="*/ 2962606 h 6896790"/>
              <a:gd name="connsiteX4" fmla="*/ 5728274 w 6814124"/>
              <a:gd name="connsiteY4" fmla="*/ 2692096 h 6896790"/>
              <a:gd name="connsiteX5" fmla="*/ 5953064 w 6814124"/>
              <a:gd name="connsiteY5" fmla="*/ 1846276 h 6896790"/>
              <a:gd name="connsiteX6" fmla="*/ 5846384 w 6814124"/>
              <a:gd name="connsiteY6" fmla="*/ 1571956 h 6896790"/>
              <a:gd name="connsiteX7" fmla="*/ 5629214 w 6814124"/>
              <a:gd name="connsiteY7" fmla="*/ 1770076 h 6896790"/>
              <a:gd name="connsiteX8" fmla="*/ 4867214 w 6814124"/>
              <a:gd name="connsiteY8" fmla="*/ 4688536 h 6896790"/>
              <a:gd name="connsiteX9" fmla="*/ 4966274 w 6814124"/>
              <a:gd name="connsiteY9" fmla="*/ 4905706 h 6896790"/>
              <a:gd name="connsiteX10" fmla="*/ 5187254 w 6814124"/>
              <a:gd name="connsiteY10" fmla="*/ 4757116 h 6896790"/>
              <a:gd name="connsiteX11" fmla="*/ 5431094 w 6814124"/>
              <a:gd name="connsiteY11" fmla="*/ 3842716 h 6896790"/>
              <a:gd name="connsiteX12" fmla="*/ 5659694 w 6814124"/>
              <a:gd name="connsiteY12" fmla="*/ 3713176 h 6896790"/>
              <a:gd name="connsiteX13" fmla="*/ 5758754 w 6814124"/>
              <a:gd name="connsiteY13" fmla="*/ 3926536 h 6896790"/>
              <a:gd name="connsiteX14" fmla="*/ 5002015 w 6814124"/>
              <a:gd name="connsiteY14" fmla="*/ 6887938 h 6896790"/>
              <a:gd name="connsiteX15" fmla="*/ 0 w 6814124"/>
              <a:gd name="connsiteY15" fmla="*/ 6896790 h 6896790"/>
              <a:gd name="connsiteX16" fmla="*/ 0 w 6814124"/>
              <a:gd name="connsiteY16" fmla="*/ 0 h 689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4124" h="6896790">
                <a:moveTo>
                  <a:pt x="0" y="0"/>
                </a:moveTo>
                <a:lnTo>
                  <a:pt x="6814124" y="1"/>
                </a:lnTo>
                <a:lnTo>
                  <a:pt x="6063554" y="2775916"/>
                </a:lnTo>
                <a:cubicBezTo>
                  <a:pt x="6030534" y="2883866"/>
                  <a:pt x="5993704" y="2976576"/>
                  <a:pt x="5827334" y="2962606"/>
                </a:cubicBezTo>
                <a:cubicBezTo>
                  <a:pt x="5641914" y="2845766"/>
                  <a:pt x="5734624" y="2747976"/>
                  <a:pt x="5728274" y="2692096"/>
                </a:cubicBezTo>
                <a:cubicBezTo>
                  <a:pt x="5818444" y="2355546"/>
                  <a:pt x="5878134" y="2121866"/>
                  <a:pt x="5953064" y="1846276"/>
                </a:cubicBezTo>
                <a:cubicBezTo>
                  <a:pt x="5994974" y="1687526"/>
                  <a:pt x="5969574" y="1615136"/>
                  <a:pt x="5846384" y="1571956"/>
                </a:cubicBezTo>
                <a:cubicBezTo>
                  <a:pt x="5711764" y="1563066"/>
                  <a:pt x="5672394" y="1597356"/>
                  <a:pt x="5629214" y="1770076"/>
                </a:cubicBezTo>
                <a:cubicBezTo>
                  <a:pt x="5644454" y="1858976"/>
                  <a:pt x="4851974" y="4599636"/>
                  <a:pt x="4867214" y="4688536"/>
                </a:cubicBezTo>
                <a:cubicBezTo>
                  <a:pt x="4832289" y="4824426"/>
                  <a:pt x="4898964" y="4880306"/>
                  <a:pt x="4966274" y="4905706"/>
                </a:cubicBezTo>
                <a:cubicBezTo>
                  <a:pt x="5075494" y="4904436"/>
                  <a:pt x="5132009" y="4917136"/>
                  <a:pt x="5187254" y="4757116"/>
                </a:cubicBezTo>
                <a:lnTo>
                  <a:pt x="5431094" y="3842716"/>
                </a:lnTo>
                <a:cubicBezTo>
                  <a:pt x="5455224" y="3756356"/>
                  <a:pt x="5528884" y="3692856"/>
                  <a:pt x="5659694" y="3713176"/>
                </a:cubicBezTo>
                <a:cubicBezTo>
                  <a:pt x="5803204" y="3791916"/>
                  <a:pt x="5756214" y="3882086"/>
                  <a:pt x="5758754" y="3926536"/>
                </a:cubicBezTo>
                <a:lnTo>
                  <a:pt x="5002015" y="6887938"/>
                </a:lnTo>
                <a:lnTo>
                  <a:pt x="0" y="6896790"/>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970326" y="3748958"/>
            <a:ext cx="4786878" cy="2258013"/>
          </a:xfrm>
        </p:spPr>
        <p:txBody>
          <a:bodyPr lIns="91440" tIns="0">
            <a:normAutofit/>
          </a:bodyPr>
          <a:lstStyle>
            <a:lvl1pPr marL="0" indent="0">
              <a:spcBef>
                <a:spcPts val="0"/>
              </a:spcBef>
              <a:spcAft>
                <a:spcPts val="0"/>
              </a:spcAft>
              <a:buFont typeface="Courier New" panose="02070309020205020404" pitchFamily="49" charset="0"/>
              <a:buNone/>
              <a:defRPr sz="16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Tree>
    <p:extLst>
      <p:ext uri="{BB962C8B-B14F-4D97-AF65-F5344CB8AC3E}">
        <p14:creationId xmlns:p14="http://schemas.microsoft.com/office/powerpoint/2010/main" val="46274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498000-3EB9-A0C9-4862-E50BA0DFF88F}"/>
              </a:ext>
            </a:extLst>
          </p:cNvPr>
          <p:cNvSpPr>
            <a:spLocks noGrp="1"/>
          </p:cNvSpPr>
          <p:nvPr>
            <p:ph type="dt" sz="half" idx="10"/>
          </p:nvPr>
        </p:nvSpPr>
        <p:spPr/>
        <p:txBody>
          <a:bodyPr/>
          <a:lstStyle/>
          <a:p>
            <a:fld id="{79896F43-2EC7-384E-A0F0-62B0CE176F4D}" type="datetimeFigureOut">
              <a:rPr lang="en-EG" smtClean="0"/>
              <a:t>10/13/2024</a:t>
            </a:fld>
            <a:endParaRPr lang="en-EG"/>
          </a:p>
        </p:txBody>
      </p:sp>
      <p:sp>
        <p:nvSpPr>
          <p:cNvPr id="3" name="Footer Placeholder 2">
            <a:extLst>
              <a:ext uri="{FF2B5EF4-FFF2-40B4-BE49-F238E27FC236}">
                <a16:creationId xmlns:a16="http://schemas.microsoft.com/office/drawing/2014/main" id="{C74383AB-F18B-91C4-5E40-299FC797C3A4}"/>
              </a:ext>
            </a:extLst>
          </p:cNvPr>
          <p:cNvSpPr>
            <a:spLocks noGrp="1"/>
          </p:cNvSpPr>
          <p:nvPr>
            <p:ph type="ftr" sz="quarter" idx="11"/>
          </p:nvPr>
        </p:nvSpPr>
        <p:spPr/>
        <p:txBody>
          <a:bodyPr/>
          <a:lstStyle/>
          <a:p>
            <a:endParaRPr lang="en-EG"/>
          </a:p>
        </p:txBody>
      </p:sp>
      <p:sp>
        <p:nvSpPr>
          <p:cNvPr id="4" name="Slide Number Placeholder 3">
            <a:extLst>
              <a:ext uri="{FF2B5EF4-FFF2-40B4-BE49-F238E27FC236}">
                <a16:creationId xmlns:a16="http://schemas.microsoft.com/office/drawing/2014/main" id="{F90C73AE-9AA8-1223-9394-0295B875DE9E}"/>
              </a:ext>
            </a:extLst>
          </p:cNvPr>
          <p:cNvSpPr>
            <a:spLocks noGrp="1"/>
          </p:cNvSpPr>
          <p:nvPr>
            <p:ph type="sldNum" sz="quarter" idx="12"/>
          </p:nvPr>
        </p:nvSpPr>
        <p:spPr/>
        <p:txBody>
          <a:bodyPr/>
          <a:lstStyle/>
          <a:p>
            <a:fld id="{E3C0797C-BDF6-E447-AD27-E8776DEB97C3}" type="slidenum">
              <a:rPr lang="en-EG" smtClean="0"/>
              <a:t>‹#›</a:t>
            </a:fld>
            <a:endParaRPr lang="en-EG"/>
          </a:p>
        </p:txBody>
      </p:sp>
    </p:spTree>
    <p:extLst>
      <p:ext uri="{BB962C8B-B14F-4D97-AF65-F5344CB8AC3E}">
        <p14:creationId xmlns:p14="http://schemas.microsoft.com/office/powerpoint/2010/main" val="169332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7ADA2-EB55-E3EE-BF25-B3F4D60226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EG"/>
          </a:p>
        </p:txBody>
      </p:sp>
      <p:sp>
        <p:nvSpPr>
          <p:cNvPr id="3" name="Picture Placeholder 2">
            <a:extLst>
              <a:ext uri="{FF2B5EF4-FFF2-40B4-BE49-F238E27FC236}">
                <a16:creationId xmlns:a16="http://schemas.microsoft.com/office/drawing/2014/main" id="{FA4389BB-A51D-0406-9B84-2F1E853002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EG"/>
          </a:p>
        </p:txBody>
      </p:sp>
      <p:sp>
        <p:nvSpPr>
          <p:cNvPr id="4" name="Text Placeholder 3">
            <a:extLst>
              <a:ext uri="{FF2B5EF4-FFF2-40B4-BE49-F238E27FC236}">
                <a16:creationId xmlns:a16="http://schemas.microsoft.com/office/drawing/2014/main" id="{7C145AA8-F370-72CE-B8BA-B13DB2747F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7795C3-DE06-00C5-89CE-D9BFCE0DD665}"/>
              </a:ext>
            </a:extLst>
          </p:cNvPr>
          <p:cNvSpPr>
            <a:spLocks noGrp="1"/>
          </p:cNvSpPr>
          <p:nvPr>
            <p:ph type="dt" sz="half" idx="10"/>
          </p:nvPr>
        </p:nvSpPr>
        <p:spPr/>
        <p:txBody>
          <a:bodyPr/>
          <a:lstStyle/>
          <a:p>
            <a:fld id="{79896F43-2EC7-384E-A0F0-62B0CE176F4D}" type="datetimeFigureOut">
              <a:rPr lang="en-EG" smtClean="0"/>
              <a:t>10/13/2024</a:t>
            </a:fld>
            <a:endParaRPr lang="en-EG"/>
          </a:p>
        </p:txBody>
      </p:sp>
      <p:sp>
        <p:nvSpPr>
          <p:cNvPr id="6" name="Footer Placeholder 5">
            <a:extLst>
              <a:ext uri="{FF2B5EF4-FFF2-40B4-BE49-F238E27FC236}">
                <a16:creationId xmlns:a16="http://schemas.microsoft.com/office/drawing/2014/main" id="{C9CE1788-08C1-60FD-E1F0-102A7B89ECFE}"/>
              </a:ext>
            </a:extLst>
          </p:cNvPr>
          <p:cNvSpPr>
            <a:spLocks noGrp="1"/>
          </p:cNvSpPr>
          <p:nvPr>
            <p:ph type="ftr" sz="quarter" idx="11"/>
          </p:nvPr>
        </p:nvSpPr>
        <p:spPr/>
        <p:txBody>
          <a:bodyPr/>
          <a:lstStyle/>
          <a:p>
            <a:endParaRPr lang="en-EG"/>
          </a:p>
        </p:txBody>
      </p:sp>
      <p:sp>
        <p:nvSpPr>
          <p:cNvPr id="7" name="Slide Number Placeholder 6">
            <a:extLst>
              <a:ext uri="{FF2B5EF4-FFF2-40B4-BE49-F238E27FC236}">
                <a16:creationId xmlns:a16="http://schemas.microsoft.com/office/drawing/2014/main" id="{1EF3A623-C79C-08AA-FA7F-82C49BD6D44E}"/>
              </a:ext>
            </a:extLst>
          </p:cNvPr>
          <p:cNvSpPr>
            <a:spLocks noGrp="1"/>
          </p:cNvSpPr>
          <p:nvPr>
            <p:ph type="sldNum" sz="quarter" idx="12"/>
          </p:nvPr>
        </p:nvSpPr>
        <p:spPr/>
        <p:txBody>
          <a:bodyPr/>
          <a:lstStyle/>
          <a:p>
            <a:fld id="{E3C0797C-BDF6-E447-AD27-E8776DEB97C3}" type="slidenum">
              <a:rPr lang="en-EG" smtClean="0"/>
              <a:t>‹#›</a:t>
            </a:fld>
            <a:endParaRPr lang="en-EG"/>
          </a:p>
        </p:txBody>
      </p:sp>
    </p:spTree>
    <p:extLst>
      <p:ext uri="{BB962C8B-B14F-4D97-AF65-F5344CB8AC3E}">
        <p14:creationId xmlns:p14="http://schemas.microsoft.com/office/powerpoint/2010/main" val="41991448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13BA3-4008-29A2-024D-73D9FBEA37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EG"/>
          </a:p>
        </p:txBody>
      </p:sp>
      <p:sp>
        <p:nvSpPr>
          <p:cNvPr id="3" name="Content Placeholder 2">
            <a:extLst>
              <a:ext uri="{FF2B5EF4-FFF2-40B4-BE49-F238E27FC236}">
                <a16:creationId xmlns:a16="http://schemas.microsoft.com/office/drawing/2014/main" id="{F8696B70-F8C7-845A-E7FA-4BB89041DB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EG"/>
          </a:p>
        </p:txBody>
      </p:sp>
      <p:sp>
        <p:nvSpPr>
          <p:cNvPr id="4" name="Text Placeholder 3">
            <a:extLst>
              <a:ext uri="{FF2B5EF4-FFF2-40B4-BE49-F238E27FC236}">
                <a16:creationId xmlns:a16="http://schemas.microsoft.com/office/drawing/2014/main" id="{100836AB-0A94-FB4B-C3F6-63CF4929C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461070-FF59-BBAC-D1CB-C86B529297A1}"/>
              </a:ext>
            </a:extLst>
          </p:cNvPr>
          <p:cNvSpPr>
            <a:spLocks noGrp="1"/>
          </p:cNvSpPr>
          <p:nvPr>
            <p:ph type="dt" sz="half" idx="10"/>
          </p:nvPr>
        </p:nvSpPr>
        <p:spPr/>
        <p:txBody>
          <a:bodyPr/>
          <a:lstStyle/>
          <a:p>
            <a:fld id="{79896F43-2EC7-384E-A0F0-62B0CE176F4D}" type="datetimeFigureOut">
              <a:rPr lang="en-EG" smtClean="0"/>
              <a:t>10/13/2024</a:t>
            </a:fld>
            <a:endParaRPr lang="en-EG"/>
          </a:p>
        </p:txBody>
      </p:sp>
      <p:sp>
        <p:nvSpPr>
          <p:cNvPr id="6" name="Footer Placeholder 5">
            <a:extLst>
              <a:ext uri="{FF2B5EF4-FFF2-40B4-BE49-F238E27FC236}">
                <a16:creationId xmlns:a16="http://schemas.microsoft.com/office/drawing/2014/main" id="{7910E0CC-CF0D-499A-0705-567B7DCC27BF}"/>
              </a:ext>
            </a:extLst>
          </p:cNvPr>
          <p:cNvSpPr>
            <a:spLocks noGrp="1"/>
          </p:cNvSpPr>
          <p:nvPr>
            <p:ph type="ftr" sz="quarter" idx="11"/>
          </p:nvPr>
        </p:nvSpPr>
        <p:spPr/>
        <p:txBody>
          <a:bodyPr/>
          <a:lstStyle/>
          <a:p>
            <a:endParaRPr lang="en-EG"/>
          </a:p>
        </p:txBody>
      </p:sp>
      <p:sp>
        <p:nvSpPr>
          <p:cNvPr id="7" name="Slide Number Placeholder 6">
            <a:extLst>
              <a:ext uri="{FF2B5EF4-FFF2-40B4-BE49-F238E27FC236}">
                <a16:creationId xmlns:a16="http://schemas.microsoft.com/office/drawing/2014/main" id="{0FCD34AF-CA54-08B9-2985-991486E5B211}"/>
              </a:ext>
            </a:extLst>
          </p:cNvPr>
          <p:cNvSpPr>
            <a:spLocks noGrp="1"/>
          </p:cNvSpPr>
          <p:nvPr>
            <p:ph type="sldNum" sz="quarter" idx="12"/>
          </p:nvPr>
        </p:nvSpPr>
        <p:spPr/>
        <p:txBody>
          <a:bodyPr/>
          <a:lstStyle/>
          <a:p>
            <a:fld id="{E3C0797C-BDF6-E447-AD27-E8776DEB97C3}" type="slidenum">
              <a:rPr lang="en-EG" smtClean="0"/>
              <a:t>‹#›</a:t>
            </a:fld>
            <a:endParaRPr lang="en-EG"/>
          </a:p>
        </p:txBody>
      </p:sp>
    </p:spTree>
    <p:extLst>
      <p:ext uri="{BB962C8B-B14F-4D97-AF65-F5344CB8AC3E}">
        <p14:creationId xmlns:p14="http://schemas.microsoft.com/office/powerpoint/2010/main" val="2725167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
        <p:nvSpPr>
          <p:cNvPr id="3" name="Title 1">
            <a:extLst>
              <a:ext uri="{FF2B5EF4-FFF2-40B4-BE49-F238E27FC236}">
                <a16:creationId xmlns:a16="http://schemas.microsoft.com/office/drawing/2014/main" id="{80206913-4198-C5BA-6B13-02095EAA2B6F}"/>
              </a:ext>
            </a:extLst>
          </p:cNvPr>
          <p:cNvSpPr>
            <a:spLocks noGrp="1"/>
          </p:cNvSpPr>
          <p:nvPr>
            <p:ph type="ctrTitle" hasCustomPrompt="1"/>
          </p:nvPr>
        </p:nvSpPr>
        <p:spPr>
          <a:xfrm>
            <a:off x="796322" y="320040"/>
            <a:ext cx="6732237" cy="1017147"/>
          </a:xfrm>
        </p:spPr>
        <p:txBody>
          <a:bodyPr anchor="b">
            <a:noAutofit/>
          </a:bodyPr>
          <a:lstStyle>
            <a:lvl1pPr algn="l">
              <a:lnSpc>
                <a:spcPct val="90000"/>
              </a:lnSpc>
              <a:defRPr sz="3600" spc="100" baseline="0">
                <a:solidFill>
                  <a:schemeClr val="tx1"/>
                </a:solidFill>
              </a:defRPr>
            </a:lvl1pPr>
          </a:lstStyle>
          <a:p>
            <a:r>
              <a:rPr lang="en-US" dirty="0"/>
              <a:t>Add title here</a:t>
            </a:r>
          </a:p>
        </p:txBody>
      </p:sp>
      <p:sp>
        <p:nvSpPr>
          <p:cNvPr id="4" name="Text Placeholder 7">
            <a:extLst>
              <a:ext uri="{FF2B5EF4-FFF2-40B4-BE49-F238E27FC236}">
                <a16:creationId xmlns:a16="http://schemas.microsoft.com/office/drawing/2014/main" id="{F770BC68-C025-CE63-EEBA-5DC7ADC44D91}"/>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5" name="Text Placeholder 12">
            <a:extLst>
              <a:ext uri="{FF2B5EF4-FFF2-40B4-BE49-F238E27FC236}">
                <a16:creationId xmlns:a16="http://schemas.microsoft.com/office/drawing/2014/main" id="{2F993316-5D9D-6B5D-B678-3E0B84A3C0D2}"/>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1" name="Text Placeholder 7">
            <a:extLst>
              <a:ext uri="{FF2B5EF4-FFF2-40B4-BE49-F238E27FC236}">
                <a16:creationId xmlns:a16="http://schemas.microsoft.com/office/drawing/2014/main" id="{41C39372-CEC6-2265-7611-84F187C126B1}"/>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2" name="Text Placeholder 12">
            <a:extLst>
              <a:ext uri="{FF2B5EF4-FFF2-40B4-BE49-F238E27FC236}">
                <a16:creationId xmlns:a16="http://schemas.microsoft.com/office/drawing/2014/main" id="{5E13D63F-D0AC-7CD2-770C-6AB09F1BA68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8" name="Text Placeholder 7">
            <a:extLst>
              <a:ext uri="{FF2B5EF4-FFF2-40B4-BE49-F238E27FC236}">
                <a16:creationId xmlns:a16="http://schemas.microsoft.com/office/drawing/2014/main" id="{85BF73EF-490D-CA1C-DAD3-BACB141D0988}"/>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9" name="Text Placeholder 12">
            <a:extLst>
              <a:ext uri="{FF2B5EF4-FFF2-40B4-BE49-F238E27FC236}">
                <a16:creationId xmlns:a16="http://schemas.microsoft.com/office/drawing/2014/main" id="{B82C914D-7190-2AD0-228B-6DA13843762C}"/>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5" name="Text Placeholder 7">
            <a:extLst>
              <a:ext uri="{FF2B5EF4-FFF2-40B4-BE49-F238E27FC236}">
                <a16:creationId xmlns:a16="http://schemas.microsoft.com/office/drawing/2014/main" id="{DAE3299D-125C-8DBC-60F9-82920ADE34EB}"/>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26" name="Text Placeholder 12">
            <a:extLst>
              <a:ext uri="{FF2B5EF4-FFF2-40B4-BE49-F238E27FC236}">
                <a16:creationId xmlns:a16="http://schemas.microsoft.com/office/drawing/2014/main" id="{B84261D4-8740-689B-A5CA-C6442BC13E2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9" name="Text Placeholder 7">
            <a:extLst>
              <a:ext uri="{FF2B5EF4-FFF2-40B4-BE49-F238E27FC236}">
                <a16:creationId xmlns:a16="http://schemas.microsoft.com/office/drawing/2014/main" id="{7D4393D6-D866-E411-A222-2FE8B99C4D3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30" name="Text Placeholder 12">
            <a:extLst>
              <a:ext uri="{FF2B5EF4-FFF2-40B4-BE49-F238E27FC236}">
                <a16:creationId xmlns:a16="http://schemas.microsoft.com/office/drawing/2014/main" id="{94666BC0-682D-FE04-6EC3-AA81EA3F96FB}"/>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Tree>
    <p:extLst>
      <p:ext uri="{BB962C8B-B14F-4D97-AF65-F5344CB8AC3E}">
        <p14:creationId xmlns:p14="http://schemas.microsoft.com/office/powerpoint/2010/main" val="2473709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15541" y="715654"/>
            <a:ext cx="4786877" cy="151831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605708" y="2431477"/>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605708" y="3348617"/>
            <a:ext cx="2699066" cy="2569866"/>
          </a:xfrm>
        </p:spPr>
        <p:txBody>
          <a:bodyPr lIns="91440" tIns="0">
            <a:normAutofit/>
          </a:bodyPr>
          <a:lstStyle>
            <a:lvl1pPr marL="274320" indent="-274320">
              <a:spcAft>
                <a:spcPts val="600"/>
              </a:spcAft>
              <a:buFont typeface="Courier New" panose="02070309020205020404" pitchFamily="49" charset="0"/>
              <a:buChar char="o"/>
              <a:defRPr sz="14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Tree>
    <p:extLst>
      <p:ext uri="{BB962C8B-B14F-4D97-AF65-F5344CB8AC3E}">
        <p14:creationId xmlns:p14="http://schemas.microsoft.com/office/powerpoint/2010/main" val="603767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B3EF88AD-4B54-9DC5-D315-825BE9FCEEF4}"/>
              </a:ext>
            </a:extLst>
          </p:cNvPr>
          <p:cNvSpPr>
            <a:spLocks noGrp="1"/>
          </p:cNvSpPr>
          <p:nvPr>
            <p:ph sz="quarter" idx="17"/>
          </p:nvPr>
        </p:nvSpPr>
        <p:spPr>
          <a:xfrm>
            <a:off x="796322" y="2252076"/>
            <a:ext cx="5797550" cy="3051762"/>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20955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Single 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408820"/>
            <a:ext cx="8935507" cy="94946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940D7E9A-1E17-C6A0-31A6-F6F620FF9E84}"/>
              </a:ext>
            </a:extLst>
          </p:cNvPr>
          <p:cNvSpPr>
            <a:spLocks noGrp="1"/>
          </p:cNvSpPr>
          <p:nvPr>
            <p:ph sz="quarter" idx="17"/>
          </p:nvPr>
        </p:nvSpPr>
        <p:spPr>
          <a:xfrm>
            <a:off x="796322" y="1986061"/>
            <a:ext cx="5797550" cy="4015244"/>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7690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796322" y="2252394"/>
            <a:ext cx="5797518" cy="2532966"/>
          </a:xfrm>
        </p:spPr>
        <p:txBody>
          <a:bodyPr lIns="91440" bIns="0" anchor="t">
            <a:normAutofit/>
          </a:bodyPr>
          <a:lstStyle>
            <a:lvl1pPr marL="0" indent="0">
              <a:spcBef>
                <a:spcPts val="600"/>
              </a:spcBef>
              <a:spcAft>
                <a:spcPts val="1800"/>
              </a:spcAft>
              <a:buNone/>
              <a:defRPr sz="1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pic>
        <p:nvPicPr>
          <p:cNvPr id="3" name="Graphic 2">
            <a:extLst>
              <a:ext uri="{FF2B5EF4-FFF2-40B4-BE49-F238E27FC236}">
                <a16:creationId xmlns:a16="http://schemas.microsoft.com/office/drawing/2014/main" id="{B38829F9-FA07-E84B-ED85-A3958046CB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04430" y="5008931"/>
            <a:ext cx="3842918" cy="435047"/>
          </a:xfrm>
          <a:prstGeom prst="rect">
            <a:avLst/>
          </a:prstGeom>
        </p:spPr>
      </p:pic>
    </p:spTree>
    <p:extLst>
      <p:ext uri="{BB962C8B-B14F-4D97-AF65-F5344CB8AC3E}">
        <p14:creationId xmlns:p14="http://schemas.microsoft.com/office/powerpoint/2010/main" val="3542979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26" name="Rectangle: Rounded Corners 25">
            <a:extLst>
              <a:ext uri="{FF2B5EF4-FFF2-40B4-BE49-F238E27FC236}">
                <a16:creationId xmlns:a16="http://schemas.microsoft.com/office/drawing/2014/main" id="{4D27DC4C-0653-4DB5-ABFE-50764C59AD69}"/>
              </a:ext>
              <a:ext uri="{C183D7F6-B498-43B3-948B-1728B52AA6E4}">
                <adec:decorative xmlns:adec="http://schemas.microsoft.com/office/drawing/2017/decorative" val="1"/>
              </a:ext>
            </a:extLst>
          </p:cNvPr>
          <p:cNvSpPr/>
          <p:nvPr userDrawn="1"/>
        </p:nvSpPr>
        <p:spPr>
          <a:xfrm>
            <a:off x="7995403" y="1894376"/>
            <a:ext cx="2847975" cy="339089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47368" y="270880"/>
            <a:ext cx="11297264" cy="1524000"/>
          </a:xfrm>
        </p:spPr>
        <p:txBody>
          <a:bodyPr anchor="ctr">
            <a:normAutofit/>
          </a:bodyPr>
          <a:lstStyle>
            <a:lvl1pPr algn="ctr">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60012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mparison Dark">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3" name="Title 2">
            <a:extLst>
              <a:ext uri="{FF2B5EF4-FFF2-40B4-BE49-F238E27FC236}">
                <a16:creationId xmlns:a16="http://schemas.microsoft.com/office/drawing/2014/main" id="{30CF8376-A762-054E-EA3C-FF9430AD98E5}"/>
              </a:ext>
            </a:extLst>
          </p:cNvPr>
          <p:cNvSpPr>
            <a:spLocks noGrp="1"/>
          </p:cNvSpPr>
          <p:nvPr>
            <p:ph type="title" hasCustomPrompt="1"/>
          </p:nvPr>
        </p:nvSpPr>
        <p:spPr>
          <a:xfrm>
            <a:off x="409099" y="286603"/>
            <a:ext cx="11373803" cy="1450757"/>
          </a:xfrm>
        </p:spPr>
        <p:txBody>
          <a:bodyPr anchor="ctr">
            <a:normAutofit/>
          </a:bodyPr>
          <a:lstStyle>
            <a:lvl1pPr algn="ctr">
              <a:defRPr sz="3600">
                <a:solidFill>
                  <a:schemeClr val="bg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bg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2417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sson Summar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599788" y="353962"/>
            <a:ext cx="4786877" cy="98322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599788" y="1517074"/>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599788" y="2341261"/>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1" name="Text Placeholder 10">
            <a:extLst>
              <a:ext uri="{FF2B5EF4-FFF2-40B4-BE49-F238E27FC236}">
                <a16:creationId xmlns:a16="http://schemas.microsoft.com/office/drawing/2014/main" id="{A9BC9EC3-C68A-CC9E-C220-8D585A8B43A0}"/>
              </a:ext>
            </a:extLst>
          </p:cNvPr>
          <p:cNvSpPr>
            <a:spLocks noGrp="1"/>
          </p:cNvSpPr>
          <p:nvPr>
            <p:ph type="body" sz="quarter" idx="15" hasCustomPrompt="1"/>
          </p:nvPr>
        </p:nvSpPr>
        <p:spPr>
          <a:xfrm>
            <a:off x="6599789" y="2753247"/>
            <a:ext cx="3852296" cy="817345"/>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
        <p:nvSpPr>
          <p:cNvPr id="6" name="Text Placeholder 6">
            <a:extLst>
              <a:ext uri="{FF2B5EF4-FFF2-40B4-BE49-F238E27FC236}">
                <a16:creationId xmlns:a16="http://schemas.microsoft.com/office/drawing/2014/main" id="{DE3FA6A1-74D7-3926-C0BF-FECA6C0B0338}"/>
              </a:ext>
            </a:extLst>
          </p:cNvPr>
          <p:cNvSpPr>
            <a:spLocks noGrp="1"/>
          </p:cNvSpPr>
          <p:nvPr>
            <p:ph type="body" sz="quarter" idx="13" hasCustomPrompt="1"/>
          </p:nvPr>
        </p:nvSpPr>
        <p:spPr>
          <a:xfrm>
            <a:off x="6599788" y="3563285"/>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2" name="Text Placeholder 10">
            <a:extLst>
              <a:ext uri="{FF2B5EF4-FFF2-40B4-BE49-F238E27FC236}">
                <a16:creationId xmlns:a16="http://schemas.microsoft.com/office/drawing/2014/main" id="{9487AC4B-B367-6BC8-2DCA-61A43B326449}"/>
              </a:ext>
            </a:extLst>
          </p:cNvPr>
          <p:cNvSpPr>
            <a:spLocks noGrp="1"/>
          </p:cNvSpPr>
          <p:nvPr>
            <p:ph type="body" sz="quarter" idx="16" hasCustomPrompt="1"/>
          </p:nvPr>
        </p:nvSpPr>
        <p:spPr>
          <a:xfrm>
            <a:off x="6599788" y="3982578"/>
            <a:ext cx="3860546" cy="529133"/>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
        <p:nvSpPr>
          <p:cNvPr id="8" name="Text Placeholder 6">
            <a:extLst>
              <a:ext uri="{FF2B5EF4-FFF2-40B4-BE49-F238E27FC236}">
                <a16:creationId xmlns:a16="http://schemas.microsoft.com/office/drawing/2014/main" id="{34E9A44E-6692-ACFA-4EB0-368490BF357A}"/>
              </a:ext>
            </a:extLst>
          </p:cNvPr>
          <p:cNvSpPr>
            <a:spLocks noGrp="1"/>
          </p:cNvSpPr>
          <p:nvPr>
            <p:ph type="body" sz="quarter" idx="14" hasCustomPrompt="1"/>
          </p:nvPr>
        </p:nvSpPr>
        <p:spPr>
          <a:xfrm>
            <a:off x="6599788" y="4564818"/>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3" name="Text Placeholder 10">
            <a:extLst>
              <a:ext uri="{FF2B5EF4-FFF2-40B4-BE49-F238E27FC236}">
                <a16:creationId xmlns:a16="http://schemas.microsoft.com/office/drawing/2014/main" id="{AB0B6725-F963-746B-381A-0F998539A022}"/>
              </a:ext>
            </a:extLst>
          </p:cNvPr>
          <p:cNvSpPr>
            <a:spLocks noGrp="1"/>
          </p:cNvSpPr>
          <p:nvPr>
            <p:ph type="body" sz="quarter" idx="17" hasCustomPrompt="1"/>
          </p:nvPr>
        </p:nvSpPr>
        <p:spPr>
          <a:xfrm>
            <a:off x="6599788" y="4975138"/>
            <a:ext cx="3860546" cy="852906"/>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Tree>
    <p:extLst>
      <p:ext uri="{BB962C8B-B14F-4D97-AF65-F5344CB8AC3E}">
        <p14:creationId xmlns:p14="http://schemas.microsoft.com/office/powerpoint/2010/main" val="141920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Add title here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16BCAC9C-7B8B-A7E5-574A-2C2D473655B3}"/>
              </a:ext>
            </a:extLst>
          </p:cNvPr>
          <p:cNvSpPr>
            <a:spLocks noGrp="1"/>
          </p:cNvSpPr>
          <p:nvPr>
            <p:ph type="ftr" sz="quarter" idx="3"/>
          </p:nvPr>
        </p:nvSpPr>
        <p:spPr>
          <a:xfrm>
            <a:off x="643051" y="6221324"/>
            <a:ext cx="6818262"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8" name="Slide Number Placeholder 9">
            <a:extLst>
              <a:ext uri="{FF2B5EF4-FFF2-40B4-BE49-F238E27FC236}">
                <a16:creationId xmlns:a16="http://schemas.microsoft.com/office/drawing/2014/main" id="{E44D41BF-45CF-B60E-08D3-A8C49332E574}"/>
              </a:ext>
            </a:extLst>
          </p:cNvPr>
          <p:cNvSpPr>
            <a:spLocks noGrp="1"/>
          </p:cNvSpPr>
          <p:nvPr>
            <p:ph type="sldNum" sz="quarter" idx="4"/>
          </p:nvPr>
        </p:nvSpPr>
        <p:spPr>
          <a:xfrm>
            <a:off x="10930596" y="622132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9" r:id="rId5"/>
    <p:sldLayoutId id="2147483746" r:id="rId6"/>
    <p:sldLayoutId id="2147483747" r:id="rId7"/>
    <p:sldLayoutId id="2147483748" r:id="rId8"/>
    <p:sldLayoutId id="2147483750" r:id="rId9"/>
    <p:sldLayoutId id="2147483756" r:id="rId10"/>
    <p:sldLayoutId id="2147483751" r:id="rId11"/>
    <p:sldLayoutId id="2147483752" r:id="rId12"/>
    <p:sldLayoutId id="2147483754" r:id="rId13"/>
    <p:sldLayoutId id="2147483755" r:id="rId14"/>
    <p:sldLayoutId id="2147483753" r:id="rId15"/>
    <p:sldLayoutId id="2147483757" r:id="rId16"/>
    <p:sldLayoutId id="2147483758" r:id="rId17"/>
    <p:sldLayoutId id="2147483759" r:id="rId18"/>
  </p:sldLayoutIdLst>
  <p:hf hdr="0" dt="0"/>
  <p:txStyles>
    <p:titleStyle>
      <a:lvl1pPr algn="l" defTabSz="914400" rtl="0" eaLnBrk="1" latinLnBrk="0" hangingPunct="1">
        <a:lnSpc>
          <a:spcPct val="90000"/>
        </a:lnSpc>
        <a:spcBef>
          <a:spcPct val="0"/>
        </a:spcBef>
        <a:buNone/>
        <a:defRPr sz="6000" kern="1200" spc="-50" baseline="0">
          <a:solidFill>
            <a:schemeClr val="tx1"/>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hyperlink" Target="https://pxhere.com/en/photo/1015957" TargetMode="External"/><Relationship Id="rId4" Type="http://schemas.openxmlformats.org/officeDocument/2006/relationships/image" Target="../media/image18.jpg"/></Relationships>
</file>

<file path=ppt/slides/_rels/slide12.xml.rels><?xml version="1.0" encoding="UTF-8" standalone="yes"?>
<Relationships xmlns="http://schemas.openxmlformats.org/package/2006/relationships"><Relationship Id="rId3" Type="http://schemas.openxmlformats.org/officeDocument/2006/relationships/hyperlink" Target="https://palmistryforyou.com/2012/02/" TargetMode="External"/><Relationship Id="rId7" Type="http://schemas.openxmlformats.org/officeDocument/2006/relationships/image" Target="../media/image12.png"/><Relationship Id="rId2" Type="http://schemas.openxmlformats.org/officeDocument/2006/relationships/image" Target="../media/image19.jpg"/><Relationship Id="rId1" Type="http://schemas.openxmlformats.org/officeDocument/2006/relationships/slideLayout" Target="../slideLayouts/slideLayout4.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creativecommons.org/licenses/by-nc-nd/3.0/" TargetMode="External"/><Relationship Id="rId5" Type="http://schemas.openxmlformats.org/officeDocument/2006/relationships/hyperlink" Target="https://palmistryforyou.com/2012/02/" TargetMode="Externa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hyperlink" Target="https://www.wallpaperflare.com/black-circuit-board-pc-gaming-computer-pc-cases-technology-wallpaper-qqjc/download/1920x1080" TargetMode="External"/><Relationship Id="rId4" Type="http://schemas.openxmlformats.org/officeDocument/2006/relationships/image" Target="../media/image20.jp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4.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6.xml"/><Relationship Id="rId5" Type="http://schemas.openxmlformats.org/officeDocument/2006/relationships/image" Target="../media/image12.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1.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2.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3.png"/><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4.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5.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6.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7.png"/><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8.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0.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1.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2.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3.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4.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5.pn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6.png"/><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7.pn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hyperlink" Target="mailto:mohamednayef2002@gmail.com" TargetMode="External"/><Relationship Id="rId2" Type="http://schemas.openxmlformats.org/officeDocument/2006/relationships/hyperlink" Target="mailto:ahmedatgad2003@gmail.com" TargetMode="External"/><Relationship Id="rId1" Type="http://schemas.openxmlformats.org/officeDocument/2006/relationships/slideLayout" Target="../slideLayouts/slideLayout15.xml"/><Relationship Id="rId6" Type="http://schemas.openxmlformats.org/officeDocument/2006/relationships/hyperlink" Target="https://www.wallpaperflare.com/red-and-white-symbol-code-geass-the-order-of-the-black-knights-wallpaper-pusep/download/1920x1080" TargetMode="External"/><Relationship Id="rId5" Type="http://schemas.openxmlformats.org/officeDocument/2006/relationships/image" Target="../media/image48.jpg"/><Relationship Id="rId4" Type="http://schemas.openxmlformats.org/officeDocument/2006/relationships/hyperlink" Target="mailto:ahmedebrahim011147349160@gmail.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le 94">
            <a:extLst>
              <a:ext uri="{FF2B5EF4-FFF2-40B4-BE49-F238E27FC236}">
                <a16:creationId xmlns:a16="http://schemas.microsoft.com/office/drawing/2014/main" id="{7643F50D-950F-5A7E-722A-79E4F5D31565}"/>
              </a:ext>
            </a:extLst>
          </p:cNvPr>
          <p:cNvSpPr>
            <a:spLocks noGrp="1"/>
          </p:cNvSpPr>
          <p:nvPr>
            <p:ph type="ctrTitle"/>
          </p:nvPr>
        </p:nvSpPr>
        <p:spPr>
          <a:xfrm>
            <a:off x="6705600" y="2192594"/>
            <a:ext cx="4737716" cy="1109898"/>
          </a:xfrm>
        </p:spPr>
        <p:txBody>
          <a:bodyPr/>
          <a:lstStyle/>
          <a:p>
            <a:r>
              <a:rPr lang="en-US" dirty="0" err="1"/>
              <a:t>QuizzesHub</a:t>
            </a:r>
            <a:endParaRPr lang="en-US" dirty="0"/>
          </a:p>
        </p:txBody>
      </p:sp>
      <p:sp>
        <p:nvSpPr>
          <p:cNvPr id="53" name="Freeform: Shape 52">
            <a:extLst>
              <a:ext uri="{FF2B5EF4-FFF2-40B4-BE49-F238E27FC236}">
                <a16:creationId xmlns:a16="http://schemas.microsoft.com/office/drawing/2014/main" id="{D96C8D99-3232-849B-9CC8-6E4982208FEA}"/>
              </a:ext>
              <a:ext uri="{C183D7F6-B498-43B3-948B-1728B52AA6E4}">
                <adec:decorative xmlns:adec="http://schemas.microsoft.com/office/drawing/2017/decorative" val="1"/>
              </a:ext>
            </a:extLst>
          </p:cNvPr>
          <p:cNvSpPr/>
          <p:nvPr/>
        </p:nvSpPr>
        <p:spPr>
          <a:xfrm rot="10800000">
            <a:off x="3507757" y="-11160"/>
            <a:ext cx="2553080" cy="6858841"/>
          </a:xfrm>
          <a:custGeom>
            <a:avLst/>
            <a:gdLst>
              <a:gd name="connsiteX0" fmla="*/ 2526446 w 2553080"/>
              <a:gd name="connsiteY0" fmla="*/ 0 h 6858841"/>
              <a:gd name="connsiteX1" fmla="*/ 1707127 w 2553080"/>
              <a:gd name="connsiteY1" fmla="*/ 3182290 h 6858841"/>
              <a:gd name="connsiteX2" fmla="*/ 1365955 w 2553080"/>
              <a:gd name="connsiteY2" fmla="*/ 4453431 h 6858841"/>
              <a:gd name="connsiteX3" fmla="*/ 1182052 w 2553080"/>
              <a:gd name="connsiteY3" fmla="*/ 4538343 h 6858841"/>
              <a:gd name="connsiteX4" fmla="*/ 1070442 w 2553080"/>
              <a:gd name="connsiteY4" fmla="*/ 4344440 h 6858841"/>
              <a:gd name="connsiteX5" fmla="*/ 1329175 w 2553080"/>
              <a:gd name="connsiteY5" fmla="*/ 3390133 h 6858841"/>
              <a:gd name="connsiteX6" fmla="*/ 1311418 w 2553080"/>
              <a:gd name="connsiteY6" fmla="*/ 3250726 h 6858841"/>
              <a:gd name="connsiteX7" fmla="*/ 1199808 w 2553080"/>
              <a:gd name="connsiteY7" fmla="*/ 3164547 h 6858841"/>
              <a:gd name="connsiteX8" fmla="*/ 975320 w 2553080"/>
              <a:gd name="connsiteY8" fmla="*/ 3293816 h 6858841"/>
              <a:gd name="connsiteX9" fmla="*/ 582148 w 2553080"/>
              <a:gd name="connsiteY9" fmla="*/ 4743652 h 6858841"/>
              <a:gd name="connsiteX10" fmla="*/ 5073 w 2553080"/>
              <a:gd name="connsiteY10" fmla="*/ 6842367 h 6858841"/>
              <a:gd name="connsiteX11" fmla="*/ 0 w 2553080"/>
              <a:gd name="connsiteY11" fmla="*/ 6858842 h 6858841"/>
              <a:gd name="connsiteX12" fmla="*/ 26634 w 2553080"/>
              <a:gd name="connsiteY12" fmla="*/ 6858842 h 6858841"/>
              <a:gd name="connsiteX13" fmla="*/ 607514 w 2553080"/>
              <a:gd name="connsiteY13" fmla="*/ 4751256 h 6858841"/>
              <a:gd name="connsiteX14" fmla="*/ 1000686 w 2553080"/>
              <a:gd name="connsiteY14" fmla="*/ 3301420 h 6858841"/>
              <a:gd name="connsiteX15" fmla="*/ 1194735 w 2553080"/>
              <a:gd name="connsiteY15" fmla="*/ 3189894 h 6858841"/>
              <a:gd name="connsiteX16" fmla="*/ 1289857 w 2553080"/>
              <a:gd name="connsiteY16" fmla="*/ 3263399 h 6858841"/>
              <a:gd name="connsiteX17" fmla="*/ 1305077 w 2553080"/>
              <a:gd name="connsiteY17" fmla="*/ 3383797 h 6858841"/>
              <a:gd name="connsiteX18" fmla="*/ 1046345 w 2553080"/>
              <a:gd name="connsiteY18" fmla="*/ 4338103 h 6858841"/>
              <a:gd name="connsiteX19" fmla="*/ 1175711 w 2553080"/>
              <a:gd name="connsiteY19" fmla="*/ 4562423 h 6858841"/>
              <a:gd name="connsiteX20" fmla="*/ 1390053 w 2553080"/>
              <a:gd name="connsiteY20" fmla="*/ 4462303 h 6858841"/>
              <a:gd name="connsiteX21" fmla="*/ 1390053 w 2553080"/>
              <a:gd name="connsiteY21" fmla="*/ 4461035 h 6858841"/>
              <a:gd name="connsiteX22" fmla="*/ 1731225 w 2553080"/>
              <a:gd name="connsiteY22" fmla="*/ 3188627 h 6858841"/>
              <a:gd name="connsiteX23" fmla="*/ 2553081 w 2553080"/>
              <a:gd name="connsiteY23" fmla="*/ 1267 h 6858841"/>
              <a:gd name="connsiteX24" fmla="*/ 2526446 w 2553080"/>
              <a:gd name="connsiteY24" fmla="*/ 0 h 685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53080" h="6858841">
                <a:moveTo>
                  <a:pt x="2526446" y="0"/>
                </a:moveTo>
                <a:lnTo>
                  <a:pt x="1707127" y="3182290"/>
                </a:lnTo>
                <a:lnTo>
                  <a:pt x="1365955" y="4453431"/>
                </a:lnTo>
                <a:cubicBezTo>
                  <a:pt x="1332979" y="4523135"/>
                  <a:pt x="1255613" y="4558621"/>
                  <a:pt x="1182052" y="4538343"/>
                </a:cubicBezTo>
                <a:cubicBezTo>
                  <a:pt x="1098345" y="4515531"/>
                  <a:pt x="1047613" y="4428085"/>
                  <a:pt x="1070442" y="4344440"/>
                </a:cubicBezTo>
                <a:lnTo>
                  <a:pt x="1329175" y="3390133"/>
                </a:lnTo>
                <a:cubicBezTo>
                  <a:pt x="1341858" y="3343242"/>
                  <a:pt x="1335516" y="3293816"/>
                  <a:pt x="1311418" y="3250726"/>
                </a:cubicBezTo>
                <a:cubicBezTo>
                  <a:pt x="1287321" y="3207637"/>
                  <a:pt x="1248004" y="3177220"/>
                  <a:pt x="1199808" y="3164547"/>
                </a:cubicBezTo>
                <a:cubicBezTo>
                  <a:pt x="1102150" y="3137933"/>
                  <a:pt x="1000686" y="3196230"/>
                  <a:pt x="975320" y="3293816"/>
                </a:cubicBezTo>
                <a:lnTo>
                  <a:pt x="582148" y="4743652"/>
                </a:lnTo>
                <a:lnTo>
                  <a:pt x="5073" y="6842367"/>
                </a:lnTo>
                <a:cubicBezTo>
                  <a:pt x="5073" y="6842367"/>
                  <a:pt x="1268" y="6855040"/>
                  <a:pt x="0" y="6858842"/>
                </a:cubicBezTo>
                <a:lnTo>
                  <a:pt x="26634" y="6858842"/>
                </a:lnTo>
                <a:lnTo>
                  <a:pt x="607514" y="4751256"/>
                </a:lnTo>
                <a:lnTo>
                  <a:pt x="1000686" y="3301420"/>
                </a:lnTo>
                <a:cubicBezTo>
                  <a:pt x="1023515" y="3217775"/>
                  <a:pt x="1111028" y="3167082"/>
                  <a:pt x="1194735" y="3189894"/>
                </a:cubicBezTo>
                <a:cubicBezTo>
                  <a:pt x="1235321" y="3201300"/>
                  <a:pt x="1269565" y="3226647"/>
                  <a:pt x="1289857" y="3263399"/>
                </a:cubicBezTo>
                <a:cubicBezTo>
                  <a:pt x="1311418" y="3300152"/>
                  <a:pt x="1316492" y="3341975"/>
                  <a:pt x="1305077" y="3383797"/>
                </a:cubicBezTo>
                <a:lnTo>
                  <a:pt x="1046345" y="4338103"/>
                </a:lnTo>
                <a:cubicBezTo>
                  <a:pt x="1019710" y="4435689"/>
                  <a:pt x="1078052" y="4537076"/>
                  <a:pt x="1175711" y="4562423"/>
                </a:cubicBezTo>
                <a:cubicBezTo>
                  <a:pt x="1261955" y="4585235"/>
                  <a:pt x="1352004" y="4543413"/>
                  <a:pt x="1390053" y="4462303"/>
                </a:cubicBezTo>
                <a:lnTo>
                  <a:pt x="1390053" y="4461035"/>
                </a:lnTo>
                <a:lnTo>
                  <a:pt x="1731225" y="3188627"/>
                </a:lnTo>
                <a:lnTo>
                  <a:pt x="2553081" y="1267"/>
                </a:lnTo>
                <a:cubicBezTo>
                  <a:pt x="2544203" y="0"/>
                  <a:pt x="2535325" y="0"/>
                  <a:pt x="2526446" y="0"/>
                </a:cubicBezTo>
                <a:close/>
              </a:path>
            </a:pathLst>
          </a:custGeom>
          <a:solidFill>
            <a:schemeClr val="accent1"/>
          </a:solidFill>
          <a:ln w="9116" cap="flat">
            <a:noFill/>
            <a:prstDash val="solid"/>
            <a:miter/>
          </a:ln>
        </p:spPr>
        <p:txBody>
          <a:bodyPr rtlCol="0" anchor="ctr"/>
          <a:lstStyle/>
          <a:p>
            <a:endParaRPr lang="en-US" dirty="0"/>
          </a:p>
        </p:txBody>
      </p:sp>
      <p:pic>
        <p:nvPicPr>
          <p:cNvPr id="5" name="Picture Placeholder 4" descr="A person writing on a book&#10;&#10;Description automatically generated">
            <a:extLst>
              <a:ext uri="{FF2B5EF4-FFF2-40B4-BE49-F238E27FC236}">
                <a16:creationId xmlns:a16="http://schemas.microsoft.com/office/drawing/2014/main" id="{2F9917BA-8E61-DB6D-5893-002A08DC53DD}"/>
              </a:ext>
            </a:extLst>
          </p:cNvPr>
          <p:cNvPicPr>
            <a:picLocks noGrp="1" noChangeAspect="1"/>
          </p:cNvPicPr>
          <p:nvPr>
            <p:ph type="pic" sz="quarter" idx="11"/>
          </p:nvPr>
        </p:nvPicPr>
        <p:blipFill>
          <a:blip r:embed="rId3"/>
          <a:srcRect l="7439" r="7439"/>
          <a:stretch>
            <a:fillRect/>
          </a:stretch>
        </p:blipFill>
        <p:spPr/>
      </p:pic>
      <p:pic>
        <p:nvPicPr>
          <p:cNvPr id="7" name="Picture 6" descr="A logo of a globe with a graduation cap&#10;&#10;Description automatically generated">
            <a:extLst>
              <a:ext uri="{FF2B5EF4-FFF2-40B4-BE49-F238E27FC236}">
                <a16:creationId xmlns:a16="http://schemas.microsoft.com/office/drawing/2014/main" id="{9EC967FD-F45D-66AC-39F7-EBA800F5141D}"/>
              </a:ext>
            </a:extLst>
          </p:cNvPr>
          <p:cNvPicPr>
            <a:picLocks noChangeAspect="1"/>
          </p:cNvPicPr>
          <p:nvPr/>
        </p:nvPicPr>
        <p:blipFill>
          <a:blip r:embed="rId4"/>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5039798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3917-072D-B98F-53A4-46496DCB7D2A}"/>
              </a:ext>
            </a:extLst>
          </p:cNvPr>
          <p:cNvSpPr>
            <a:spLocks noGrp="1"/>
          </p:cNvSpPr>
          <p:nvPr>
            <p:ph type="ctrTitle"/>
          </p:nvPr>
        </p:nvSpPr>
        <p:spPr>
          <a:xfrm>
            <a:off x="6599788" y="353962"/>
            <a:ext cx="4786877" cy="983225"/>
          </a:xfrm>
        </p:spPr>
        <p:txBody>
          <a:bodyPr/>
          <a:lstStyle/>
          <a:p>
            <a:r>
              <a:rPr lang="en-EG" dirty="0"/>
              <a:t>Technology Used</a:t>
            </a:r>
            <a:endParaRPr lang="en-US" dirty="0"/>
          </a:p>
        </p:txBody>
      </p:sp>
      <p:pic>
        <p:nvPicPr>
          <p:cNvPr id="7" name="Picture Placeholder 6" descr="A close up of a circuit board">
            <a:extLst>
              <a:ext uri="{FF2B5EF4-FFF2-40B4-BE49-F238E27FC236}">
                <a16:creationId xmlns:a16="http://schemas.microsoft.com/office/drawing/2014/main" id="{F8C45233-1B15-3596-75CE-DED7D720CA02}"/>
              </a:ext>
            </a:extLst>
          </p:cNvPr>
          <p:cNvPicPr>
            <a:picLocks noGrp="1" noChangeAspect="1"/>
          </p:cNvPicPr>
          <p:nvPr>
            <p:ph type="pic" sz="quarter" idx="11"/>
          </p:nvPr>
        </p:nvPicPr>
        <p:blipFill>
          <a:blip r:embed="rId2"/>
          <a:srcRect l="1194" r="1194"/>
          <a:stretch/>
        </p:blipFill>
        <p:spPr>
          <a:xfrm>
            <a:off x="0" y="-2235"/>
            <a:ext cx="5840730" cy="6862275"/>
          </a:xfrm>
        </p:spPr>
      </p:pic>
      <p:grpSp>
        <p:nvGrpSpPr>
          <p:cNvPr id="44" name="Group 43">
            <a:extLst>
              <a:ext uri="{FF2B5EF4-FFF2-40B4-BE49-F238E27FC236}">
                <a16:creationId xmlns:a16="http://schemas.microsoft.com/office/drawing/2014/main" id="{19A1C40A-BC04-C14E-7867-E3D7B15979F8}"/>
              </a:ext>
              <a:ext uri="{C183D7F6-B498-43B3-948B-1728B52AA6E4}">
                <adec:decorative xmlns:adec="http://schemas.microsoft.com/office/drawing/2017/decorative" val="1"/>
              </a:ext>
            </a:extLst>
          </p:cNvPr>
          <p:cNvGrpSpPr/>
          <p:nvPr/>
        </p:nvGrpSpPr>
        <p:grpSpPr>
          <a:xfrm>
            <a:off x="3084061" y="0"/>
            <a:ext cx="2959129" cy="6871447"/>
            <a:chOff x="3084061" y="0"/>
            <a:chExt cx="2959129" cy="6871447"/>
          </a:xfrm>
        </p:grpSpPr>
        <p:sp>
          <p:nvSpPr>
            <p:cNvPr id="45" name="Freeform: Shape 44">
              <a:extLst>
                <a:ext uri="{FF2B5EF4-FFF2-40B4-BE49-F238E27FC236}">
                  <a16:creationId xmlns:a16="http://schemas.microsoft.com/office/drawing/2014/main" id="{45521D96-1220-9A5F-FB15-764C14CD87A4}"/>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46" name="Straight Connector 45">
              <a:extLst>
                <a:ext uri="{FF2B5EF4-FFF2-40B4-BE49-F238E27FC236}">
                  <a16:creationId xmlns:a16="http://schemas.microsoft.com/office/drawing/2014/main" id="{937359AB-4FC7-AF1F-096F-69BD733B876C}"/>
                </a:ext>
              </a:extLst>
            </p:cNvPr>
            <p:cNvCxnSpPr>
              <a:cxnSpLocks/>
            </p:cNvCxnSpPr>
            <p:nvPr/>
          </p:nvCxnSpPr>
          <p:spPr>
            <a:xfrm flipH="1">
              <a:off x="308406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0" name="TextBox 29">
            <a:extLst>
              <a:ext uri="{FF2B5EF4-FFF2-40B4-BE49-F238E27FC236}">
                <a16:creationId xmlns:a16="http://schemas.microsoft.com/office/drawing/2014/main" id="{37E97810-05C2-5C12-0C76-EC5D22BAA88A}"/>
              </a:ext>
            </a:extLst>
          </p:cNvPr>
          <p:cNvSpPr txBox="1"/>
          <p:nvPr/>
        </p:nvSpPr>
        <p:spPr>
          <a:xfrm>
            <a:off x="6363012" y="2432011"/>
            <a:ext cx="4658949" cy="2308324"/>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marL="285750" indent="-285750">
              <a:buClr>
                <a:srgbClr val="FFFF00"/>
              </a:buClr>
              <a:buFont typeface="Courier New" panose="02070309020205020404" pitchFamily="49" charset="0"/>
              <a:buChar char="o"/>
            </a:pPr>
            <a:r>
              <a:rPr lang="en-US" dirty="0"/>
              <a:t>Frontend: HTML, CSS, JS, Bootstrap, Livewire, Blade, Tailwind CSS</a:t>
            </a:r>
          </a:p>
          <a:p>
            <a:pPr marL="285750" indent="-285750">
              <a:buClr>
                <a:srgbClr val="FFFF00"/>
              </a:buClr>
              <a:buFont typeface="Courier New" panose="02070309020205020404" pitchFamily="49" charset="0"/>
              <a:buChar char="o"/>
            </a:pPr>
            <a:r>
              <a:rPr lang="en-US" dirty="0"/>
              <a:t>Backend: PHP (Laravel 11)</a:t>
            </a:r>
          </a:p>
          <a:p>
            <a:pPr marL="285750" indent="-285750">
              <a:buClr>
                <a:srgbClr val="FFFF00"/>
              </a:buClr>
              <a:buFont typeface="Courier New" panose="02070309020205020404" pitchFamily="49" charset="0"/>
              <a:buChar char="o"/>
            </a:pPr>
            <a:r>
              <a:rPr lang="en-US" dirty="0"/>
              <a:t>Database: MySQL</a:t>
            </a:r>
          </a:p>
          <a:p>
            <a:pPr marL="285750" indent="-285750">
              <a:buClr>
                <a:srgbClr val="FFFF00"/>
              </a:buClr>
              <a:buFont typeface="Courier New" panose="02070309020205020404" pitchFamily="49" charset="0"/>
              <a:buChar char="o"/>
            </a:pPr>
            <a:r>
              <a:rPr lang="en-US" dirty="0"/>
              <a:t>Authentication: Laravel Sanctum</a:t>
            </a:r>
          </a:p>
          <a:p>
            <a:pPr marL="285750" indent="-285750">
              <a:buClr>
                <a:srgbClr val="FFFF00"/>
              </a:buClr>
              <a:buFont typeface="Courier New" panose="02070309020205020404" pitchFamily="49" charset="0"/>
              <a:buChar char="o"/>
            </a:pPr>
            <a:r>
              <a:rPr lang="en-US" dirty="0"/>
              <a:t>Others: AJAX, </a:t>
            </a:r>
            <a:r>
              <a:rPr lang="en-US" dirty="0" err="1"/>
              <a:t>Commentify</a:t>
            </a:r>
            <a:r>
              <a:rPr lang="en-US" dirty="0"/>
              <a:t> package (customized)</a:t>
            </a:r>
            <a:endParaRPr lang="en-EG" dirty="0"/>
          </a:p>
          <a:p>
            <a:endParaRPr lang="en-US" dirty="0"/>
          </a:p>
        </p:txBody>
      </p:sp>
      <p:pic>
        <p:nvPicPr>
          <p:cNvPr id="3" name="Picture 2" descr="A logo of a globe with a graduation cap&#10;&#10;Description automatically generated">
            <a:extLst>
              <a:ext uri="{FF2B5EF4-FFF2-40B4-BE49-F238E27FC236}">
                <a16:creationId xmlns:a16="http://schemas.microsoft.com/office/drawing/2014/main" id="{B6763BF3-E82C-21CF-C211-39D68B0DD2A9}"/>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37198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lstStyle/>
          <a:p>
            <a:r>
              <a:rPr lang="en-US" dirty="0"/>
              <a:t>Challenges</a:t>
            </a:r>
          </a:p>
        </p:txBody>
      </p:sp>
      <p:sp>
        <p:nvSpPr>
          <p:cNvPr id="4" name="Text Placeholder 3">
            <a:extLst>
              <a:ext uri="{FF2B5EF4-FFF2-40B4-BE49-F238E27FC236}">
                <a16:creationId xmlns:a16="http://schemas.microsoft.com/office/drawing/2014/main" id="{C2ABC786-DACF-D63D-553F-4EDB8E95A2F1}"/>
              </a:ext>
            </a:extLst>
          </p:cNvPr>
          <p:cNvSpPr>
            <a:spLocks noGrp="1"/>
          </p:cNvSpPr>
          <p:nvPr>
            <p:ph sz="quarter" idx="17"/>
          </p:nvPr>
        </p:nvSpPr>
        <p:spPr>
          <a:xfrm>
            <a:off x="796321" y="2252075"/>
            <a:ext cx="6233743" cy="3568621"/>
          </a:xfrm>
        </p:spPr>
        <p:txBody>
          <a:bodyPr>
            <a:normAutofit fontScale="92500" lnSpcReduction="10000"/>
          </a:bodyPr>
          <a:lstStyle/>
          <a:p>
            <a:pPr>
              <a:buFont typeface="Arial" panose="020B0604020202020204" pitchFamily="34" charset="0"/>
              <a:buChar char="•"/>
            </a:pPr>
            <a:r>
              <a:rPr lang="en-US" dirty="0"/>
              <a:t>Handling Complex Question Types: Implementing support for various question formats (MCQ, True/False, and Essay) required careful structuring to ensure the platform could manage and display different question types seamlessly.</a:t>
            </a:r>
          </a:p>
          <a:p>
            <a:pPr>
              <a:buFont typeface="Arial" panose="020B0604020202020204" pitchFamily="34" charset="0"/>
              <a:buChar char="•"/>
            </a:pPr>
            <a:r>
              <a:rPr lang="en-US" dirty="0"/>
              <a:t>Efficient Filtering System: Developing a robust filtering mechanism to allow users to easily search for quizzes based on university, faculty, major, and course presented significant challenges in ensuring fast and accurate results across a wide range of institutions.</a:t>
            </a:r>
          </a:p>
          <a:p>
            <a:pPr>
              <a:buFont typeface="Arial" panose="020B0604020202020204" pitchFamily="34" charset="0"/>
              <a:buChar char="•"/>
            </a:pPr>
            <a:r>
              <a:rPr lang="en-US" dirty="0"/>
              <a:t>Real-time Analytics: Providing real-time statistics and analytics, such as the number of students selecting each answer, required optimized database queries and careful performance considerations to avoid slowing down the platform.</a:t>
            </a:r>
          </a:p>
          <a:p>
            <a:pPr>
              <a:buFont typeface="Arial" panose="020B0604020202020204" pitchFamily="34" charset="0"/>
              <a:buChar char="•"/>
            </a:pPr>
            <a:r>
              <a:rPr lang="en-US" dirty="0"/>
              <a:t>User Engagement: Encouraging student interaction through the comment system and ensuring that the platform fosters a collaborative environment where students can support each other while maintaining academic integrity was another challenge.</a:t>
            </a:r>
            <a:endParaRPr lang="en-EG" dirty="0"/>
          </a:p>
          <a:p>
            <a:endParaRPr lang="en-US" dirty="0"/>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11</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pic>
        <p:nvPicPr>
          <p:cNvPr id="22" name="Picture Placeholder 21" descr="A person with glasses and chess pieces&#10;&#10;Description automatically generated">
            <a:extLst>
              <a:ext uri="{FF2B5EF4-FFF2-40B4-BE49-F238E27FC236}">
                <a16:creationId xmlns:a16="http://schemas.microsoft.com/office/drawing/2014/main" id="{3159670C-F841-FF42-5F21-1F4791CB6D0C}"/>
              </a:ext>
            </a:extLst>
          </p:cNvPr>
          <p:cNvPicPr>
            <a:picLocks noGrp="1" noChangeAspect="1"/>
          </p:cNvPicPr>
          <p:nvPr>
            <p:ph type="pic" sz="quarter" idx="11"/>
          </p:nvPr>
        </p:nvPicPr>
        <p:blipFill>
          <a:blip r:embed="rId4">
            <a:extLst>
              <a:ext uri="{837473B0-CC2E-450A-ABE3-18F120FF3D39}">
                <a1611:picAttrSrcUrl xmlns:a1611="http://schemas.microsoft.com/office/drawing/2016/11/main" r:id="rId5"/>
              </a:ext>
            </a:extLst>
          </a:blip>
          <a:srcRect l="25004" r="25004"/>
          <a:stretch>
            <a:fillRect/>
          </a:stretch>
        </p:blipFill>
        <p:spPr>
          <a:xfrm flipH="1">
            <a:off x="7370364" y="0"/>
            <a:ext cx="5024825" cy="6858000"/>
          </a:xfrm>
        </p:spPr>
      </p:pic>
      <p:pic>
        <p:nvPicPr>
          <p:cNvPr id="2" name="Picture 1" descr="A logo of a globe with a graduation cap&#10;&#10;Description automatically generated">
            <a:extLst>
              <a:ext uri="{FF2B5EF4-FFF2-40B4-BE49-F238E27FC236}">
                <a16:creationId xmlns:a16="http://schemas.microsoft.com/office/drawing/2014/main" id="{90F4A805-6A1E-1647-AAFD-50E0B2138368}"/>
              </a:ext>
            </a:extLst>
          </p:cNvPr>
          <p:cNvPicPr>
            <a:picLocks noChangeAspect="1"/>
          </p:cNvPicPr>
          <p:nvPr/>
        </p:nvPicPr>
        <p:blipFill>
          <a:blip r:embed="rId6"/>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6704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Placeholder 42" descr="A group of wooden tiles with letters on them&#10;&#10;Description automatically generated">
            <a:extLst>
              <a:ext uri="{FF2B5EF4-FFF2-40B4-BE49-F238E27FC236}">
                <a16:creationId xmlns:a16="http://schemas.microsoft.com/office/drawing/2014/main" id="{452EA977-86E5-3ECA-9AEC-924176283C43}"/>
              </a:ext>
            </a:extLst>
          </p:cNvPr>
          <p:cNvPicPr>
            <a:picLocks noGrp="1" noChangeAspect="1"/>
          </p:cNvPicPr>
          <p:nvPr>
            <p:ph type="pic" sz="quarter" idx="11"/>
          </p:nvPr>
        </p:nvPicPr>
        <p:blipFill>
          <a:blip r:embed="rId2">
            <a:extLst>
              <a:ext uri="{837473B0-CC2E-450A-ABE3-18F120FF3D39}">
                <a1611:picAttrSrcUrl xmlns:a1611="http://schemas.microsoft.com/office/drawing/2016/11/main" r:id="rId3"/>
              </a:ext>
            </a:extLst>
          </a:blip>
          <a:srcRect l="25560" r="25560"/>
          <a:stretch>
            <a:fillRect/>
          </a:stretch>
        </p:blipFill>
        <p:spPr/>
      </p:pic>
      <p:sp>
        <p:nvSpPr>
          <p:cNvPr id="44" name="TextBox 43">
            <a:extLst>
              <a:ext uri="{FF2B5EF4-FFF2-40B4-BE49-F238E27FC236}">
                <a16:creationId xmlns:a16="http://schemas.microsoft.com/office/drawing/2014/main" id="{7CADD863-D15A-5269-AEE0-4A3B38F3225E}"/>
              </a:ext>
            </a:extLst>
          </p:cNvPr>
          <p:cNvSpPr txBox="1"/>
          <p:nvPr/>
        </p:nvSpPr>
        <p:spPr>
          <a:xfrm>
            <a:off x="7163691" y="6858000"/>
            <a:ext cx="5024825" cy="230832"/>
          </a:xfrm>
          <a:prstGeom prst="rect">
            <a:avLst/>
          </a:prstGeom>
          <a:noFill/>
        </p:spPr>
        <p:txBody>
          <a:bodyPr wrap="square" rtlCol="0">
            <a:spAutoFit/>
          </a:bodyPr>
          <a:lstStyle/>
          <a:p>
            <a:r>
              <a:rPr lang="en-US" sz="900">
                <a:hlinkClick r:id="rId3" tooltip="https://palmistryforyou.com/2012/02/"/>
              </a:rPr>
              <a:t>This Photo</a:t>
            </a:r>
            <a:r>
              <a:rPr lang="en-US" sz="900"/>
              <a:t> by Unknown Author is licensed under </a:t>
            </a:r>
            <a:r>
              <a:rPr lang="en-US" sz="900">
                <a:hlinkClick r:id="rId4" tooltip="https://creativecommons.org/licenses/by-nc-nd/3.0/"/>
              </a:rPr>
              <a:t>CC BY-NC-ND</a:t>
            </a:r>
            <a:endParaRPr lang="en-US" sz="900"/>
          </a:p>
        </p:txBody>
      </p:sp>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lstStyle/>
          <a:p>
            <a:r>
              <a:rPr lang="en-EG" dirty="0"/>
              <a:t>Future Vision</a:t>
            </a:r>
            <a:endParaRPr lang="en-US" dirty="0"/>
          </a:p>
        </p:txBody>
      </p:sp>
      <p:sp>
        <p:nvSpPr>
          <p:cNvPr id="39" name="Content Placeholder 38">
            <a:extLst>
              <a:ext uri="{FF2B5EF4-FFF2-40B4-BE49-F238E27FC236}">
                <a16:creationId xmlns:a16="http://schemas.microsoft.com/office/drawing/2014/main" id="{7A69A442-34D2-D986-B40F-8D38974EDB5C}"/>
              </a:ext>
            </a:extLst>
          </p:cNvPr>
          <p:cNvSpPr>
            <a:spLocks noGrp="1"/>
          </p:cNvSpPr>
          <p:nvPr>
            <p:ph sz="quarter" idx="17"/>
          </p:nvPr>
        </p:nvSpPr>
        <p:spPr/>
        <p:txBody>
          <a:bodyPr/>
          <a:lstStyle/>
          <a:p>
            <a:pPr>
              <a:buFont typeface="Arial" panose="020B0604020202020204" pitchFamily="34" charset="0"/>
              <a:buChar char="•"/>
            </a:pPr>
            <a:r>
              <a:rPr lang="en-US" dirty="0"/>
              <a:t>W</a:t>
            </a:r>
            <a:r>
              <a:rPr lang="en-EG" dirty="0"/>
              <a:t>e used API as we visoin to create mobil app and fontend framework.</a:t>
            </a:r>
          </a:p>
          <a:p>
            <a:pPr>
              <a:buFont typeface="Arial" panose="020B0604020202020204" pitchFamily="34" charset="0"/>
              <a:buChar char="•"/>
            </a:pPr>
            <a:r>
              <a:rPr lang="en-US" dirty="0"/>
              <a:t>Added support for multiple languages ​​to expand the user base.</a:t>
            </a:r>
          </a:p>
          <a:p>
            <a:pPr>
              <a:buFont typeface="Arial" panose="020B0604020202020204" pitchFamily="34" charset="0"/>
              <a:buChar char="•"/>
            </a:pPr>
            <a:r>
              <a:rPr lang="en-US" dirty="0"/>
              <a:t>Improve user experience by adding interactive features such as AI-based recommendations.</a:t>
            </a:r>
          </a:p>
          <a:p>
            <a:endParaRPr lang="en-US" dirty="0"/>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12</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pic>
        <p:nvPicPr>
          <p:cNvPr id="2" name="Picture 1" descr="A logo of a globe with a graduation cap&#10;&#10;Description automatically generated">
            <a:extLst>
              <a:ext uri="{FF2B5EF4-FFF2-40B4-BE49-F238E27FC236}">
                <a16:creationId xmlns:a16="http://schemas.microsoft.com/office/drawing/2014/main" id="{9BEAAAFE-3CD7-54C0-8F03-B24C61D009F0}"/>
              </a:ext>
            </a:extLst>
          </p:cNvPr>
          <p:cNvPicPr>
            <a:picLocks noChangeAspect="1"/>
          </p:cNvPicPr>
          <p:nvPr/>
        </p:nvPicPr>
        <p:blipFill>
          <a:blip r:embed="rId7"/>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1169167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lstStyle/>
          <a:p>
            <a:r>
              <a:rPr lang="en-US" dirty="0"/>
              <a:t>Expected Outcomes </a:t>
            </a:r>
          </a:p>
        </p:txBody>
      </p:sp>
      <p:sp>
        <p:nvSpPr>
          <p:cNvPr id="39" name="Content Placeholder 38">
            <a:extLst>
              <a:ext uri="{FF2B5EF4-FFF2-40B4-BE49-F238E27FC236}">
                <a16:creationId xmlns:a16="http://schemas.microsoft.com/office/drawing/2014/main" id="{7A69A442-34D2-D986-B40F-8D38974EDB5C}"/>
              </a:ext>
            </a:extLst>
          </p:cNvPr>
          <p:cNvSpPr>
            <a:spLocks noGrp="1"/>
          </p:cNvSpPr>
          <p:nvPr>
            <p:ph sz="quarter" idx="17"/>
          </p:nvPr>
        </p:nvSpPr>
        <p:spPr/>
        <p:txBody>
          <a:bodyPr/>
          <a:lstStyle/>
          <a:p>
            <a:pPr>
              <a:buFont typeface="Arial" panose="020B0604020202020204" pitchFamily="34" charset="0"/>
              <a:buChar char="•"/>
            </a:pPr>
            <a:r>
              <a:rPr lang="en-US" dirty="0"/>
              <a:t>Instructors can assess student performance quickly and easily, streamlining the grading process and allowing for timely feedback that supports student learning.</a:t>
            </a:r>
          </a:p>
          <a:p>
            <a:pPr>
              <a:buFont typeface="Arial" panose="020B0604020202020204" pitchFamily="34" charset="0"/>
              <a:buChar char="•"/>
            </a:pPr>
            <a:r>
              <a:rPr lang="en-US" dirty="0"/>
              <a:t>The platform provides precise reports and detailed statistics that enable both instructors and students to analyze performance effectively. This data-driven approach will help identify trends, areas for improvement, and overall learning outcomes.</a:t>
            </a:r>
          </a:p>
          <a:p>
            <a:pPr>
              <a:buFont typeface="Arial" panose="020B0604020202020204" pitchFamily="34" charset="0"/>
              <a:buChar char="•"/>
            </a:pPr>
            <a:r>
              <a:rPr lang="en-US" dirty="0"/>
              <a:t>With the ability to track progress and receive constructive feedback, students are empowered to focus on their weaknesses and enhance their understanding of the subject matter, leading to improved academic performance.</a:t>
            </a:r>
            <a:endParaRPr lang="en-EG" dirty="0"/>
          </a:p>
          <a:p>
            <a:endParaRPr lang="en-US" dirty="0"/>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13</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
        <p:nvSpPr>
          <p:cNvPr id="13" name="Picture Placeholder 12">
            <a:extLst>
              <a:ext uri="{FF2B5EF4-FFF2-40B4-BE49-F238E27FC236}">
                <a16:creationId xmlns:a16="http://schemas.microsoft.com/office/drawing/2014/main" id="{6ED06E5A-FD71-BAB6-45CB-1369681E44FA}"/>
              </a:ext>
            </a:extLst>
          </p:cNvPr>
          <p:cNvSpPr>
            <a:spLocks noGrp="1"/>
          </p:cNvSpPr>
          <p:nvPr>
            <p:ph type="pic" sz="quarter" idx="11"/>
          </p:nvPr>
        </p:nvSpPr>
        <p:spPr/>
        <p:txBody>
          <a:bodyPr/>
          <a:lstStyle/>
          <a:p>
            <a:endParaRPr lang="en-US"/>
          </a:p>
        </p:txBody>
      </p:sp>
      <p:pic>
        <p:nvPicPr>
          <p:cNvPr id="14" name="Picture Placeholder 42" descr="A group of wooden tiles with letters on them&#10;&#10;Description automatically generated">
            <a:extLst>
              <a:ext uri="{FF2B5EF4-FFF2-40B4-BE49-F238E27FC236}">
                <a16:creationId xmlns:a16="http://schemas.microsoft.com/office/drawing/2014/main" id="{63603171-99DC-9C1A-9289-D8418EB1028E}"/>
              </a:ext>
            </a:extLst>
          </p:cNvPr>
          <p:cNvPicPr>
            <a:picLocks noChangeAspect="1"/>
          </p:cNvPicPr>
          <p:nvPr/>
        </p:nvPicPr>
        <p:blipFill>
          <a:blip r:embed="rId4">
            <a:extLst>
              <a:ext uri="{837473B0-CC2E-450A-ABE3-18F120FF3D39}">
                <a1611:picAttrSrcUrl xmlns:a1611="http://schemas.microsoft.com/office/drawing/2016/11/main" r:id="rId5"/>
              </a:ext>
            </a:extLst>
          </a:blip>
          <a:srcRect l="25560" r="25560"/>
          <a:stretch>
            <a:fillRect/>
          </a:stretch>
        </p:blipFill>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pic>
      <p:sp>
        <p:nvSpPr>
          <p:cNvPr id="16" name="TextBox 15">
            <a:extLst>
              <a:ext uri="{FF2B5EF4-FFF2-40B4-BE49-F238E27FC236}">
                <a16:creationId xmlns:a16="http://schemas.microsoft.com/office/drawing/2014/main" id="{5887B345-339E-7B36-5404-EEB792AFE20C}"/>
              </a:ext>
            </a:extLst>
          </p:cNvPr>
          <p:cNvSpPr txBox="1"/>
          <p:nvPr/>
        </p:nvSpPr>
        <p:spPr>
          <a:xfrm>
            <a:off x="7163691" y="6858000"/>
            <a:ext cx="5024825" cy="230832"/>
          </a:xfrm>
          <a:prstGeom prst="rect">
            <a:avLst/>
          </a:prstGeom>
          <a:noFill/>
        </p:spPr>
        <p:txBody>
          <a:bodyPr wrap="square" rtlCol="0">
            <a:spAutoFit/>
          </a:bodyPr>
          <a:lstStyle/>
          <a:p>
            <a:r>
              <a:rPr lang="en-US" sz="900">
                <a:hlinkClick r:id="rId5" tooltip="https://palmistryforyou.com/2012/02/"/>
              </a:rPr>
              <a:t>This Photo</a:t>
            </a:r>
            <a:r>
              <a:rPr lang="en-US" sz="900"/>
              <a:t> by Unknown Author is licensed under </a:t>
            </a:r>
            <a:r>
              <a:rPr lang="en-US" sz="900">
                <a:hlinkClick r:id="rId6" tooltip="https://creativecommons.org/licenses/by-nc-nd/3.0/"/>
              </a:rPr>
              <a:t>CC BY-NC-ND</a:t>
            </a:r>
            <a:endParaRPr lang="en-US" sz="900"/>
          </a:p>
        </p:txBody>
      </p:sp>
      <p:pic>
        <p:nvPicPr>
          <p:cNvPr id="2" name="Picture 1" descr="A logo of a globe with a graduation cap&#10;&#10;Description automatically generated">
            <a:extLst>
              <a:ext uri="{FF2B5EF4-FFF2-40B4-BE49-F238E27FC236}">
                <a16:creationId xmlns:a16="http://schemas.microsoft.com/office/drawing/2014/main" id="{5510427E-4B20-3492-268C-DD79EB7C8A19}"/>
              </a:ext>
            </a:extLst>
          </p:cNvPr>
          <p:cNvPicPr>
            <a:picLocks noChangeAspect="1"/>
          </p:cNvPicPr>
          <p:nvPr/>
        </p:nvPicPr>
        <p:blipFill>
          <a:blip r:embed="rId7"/>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5757875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lstStyle/>
          <a:p>
            <a:r>
              <a:rPr lang="en-EG" dirty="0"/>
              <a:t>Finaly</a:t>
            </a:r>
            <a:endParaRPr lang="en-US" dirty="0"/>
          </a:p>
        </p:txBody>
      </p:sp>
      <p:sp>
        <p:nvSpPr>
          <p:cNvPr id="39" name="Content Placeholder 38">
            <a:extLst>
              <a:ext uri="{FF2B5EF4-FFF2-40B4-BE49-F238E27FC236}">
                <a16:creationId xmlns:a16="http://schemas.microsoft.com/office/drawing/2014/main" id="{7A69A442-34D2-D986-B40F-8D38974EDB5C}"/>
              </a:ext>
            </a:extLst>
          </p:cNvPr>
          <p:cNvSpPr>
            <a:spLocks noGrp="1"/>
          </p:cNvSpPr>
          <p:nvPr>
            <p:ph sz="quarter" idx="17"/>
          </p:nvPr>
        </p:nvSpPr>
        <p:spPr/>
        <p:txBody>
          <a:bodyPr/>
          <a:lstStyle/>
          <a:p>
            <a:pPr>
              <a:buFont typeface="Arial" panose="020B0604020202020204" pitchFamily="34" charset="0"/>
              <a:buChar char="•"/>
            </a:pPr>
            <a:r>
              <a:rPr lang="en-US" dirty="0" err="1"/>
              <a:t>QuizzesHub</a:t>
            </a:r>
            <a:r>
              <a:rPr lang="en-US" dirty="0"/>
              <a:t> transforms the quiz experience into an engaging, user-friendly platform for students and instructors. It offers real-time feedback and analytics, supporting effective learning and growth. With plans for multilingual support and AI enhancements, </a:t>
            </a:r>
          </a:p>
          <a:p>
            <a:pPr>
              <a:buFont typeface="Arial" panose="020B0604020202020204" pitchFamily="34" charset="0"/>
              <a:buChar char="•"/>
            </a:pPr>
            <a:endParaRPr lang="en-US" dirty="0"/>
          </a:p>
          <a:p>
            <a:pPr>
              <a:buFont typeface="Arial" panose="020B0604020202020204" pitchFamily="34" charset="0"/>
              <a:buChar char="•"/>
            </a:pPr>
            <a:r>
              <a:rPr lang="en-US" dirty="0" err="1"/>
              <a:t>QuizzesHub</a:t>
            </a:r>
            <a:r>
              <a:rPr lang="en-US" dirty="0"/>
              <a:t> aims to significantly impact online education and improve learning outcomes.</a:t>
            </a:r>
          </a:p>
          <a:p>
            <a:endParaRPr lang="en-US" dirty="0"/>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14</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pic>
        <p:nvPicPr>
          <p:cNvPr id="23" name="Picture Placeholder 22" descr="A planet with wires around it&#10;&#10;Description automatically generated">
            <a:extLst>
              <a:ext uri="{FF2B5EF4-FFF2-40B4-BE49-F238E27FC236}">
                <a16:creationId xmlns:a16="http://schemas.microsoft.com/office/drawing/2014/main" id="{3002716C-E4FC-882D-CDC9-234F99A8F36D}"/>
              </a:ext>
            </a:extLst>
          </p:cNvPr>
          <p:cNvPicPr>
            <a:picLocks noGrp="1" noChangeAspect="1"/>
          </p:cNvPicPr>
          <p:nvPr>
            <p:ph type="pic" sz="quarter" idx="11"/>
          </p:nvPr>
        </p:nvPicPr>
        <p:blipFill>
          <a:blip r:embed="rId4">
            <a:extLst>
              <a:ext uri="{837473B0-CC2E-450A-ABE3-18F120FF3D39}">
                <a1611:picAttrSrcUrl xmlns:a1611="http://schemas.microsoft.com/office/drawing/2016/11/main" r:id="rId5"/>
              </a:ext>
            </a:extLst>
          </a:blip>
          <a:srcRect l="25890" r="25890"/>
          <a:stretch>
            <a:fillRect/>
          </a:stretch>
        </p:blipFill>
        <p:spPr/>
      </p:pic>
      <p:pic>
        <p:nvPicPr>
          <p:cNvPr id="2" name="Picture 1" descr="A logo of a globe with a graduation cap&#10;&#10;Description automatically generated">
            <a:extLst>
              <a:ext uri="{FF2B5EF4-FFF2-40B4-BE49-F238E27FC236}">
                <a16:creationId xmlns:a16="http://schemas.microsoft.com/office/drawing/2014/main" id="{E904C1CE-1E7E-878C-0ACC-4216FEE7EB87}"/>
              </a:ext>
            </a:extLst>
          </p:cNvPr>
          <p:cNvPicPr>
            <a:picLocks noChangeAspect="1"/>
          </p:cNvPicPr>
          <p:nvPr/>
        </p:nvPicPr>
        <p:blipFill>
          <a:blip r:embed="rId6"/>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712175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6DEEF7F-94F6-A7E6-2B85-8F648BE79038}"/>
              </a:ext>
            </a:extLst>
          </p:cNvPr>
          <p:cNvPicPr>
            <a:picLocks noChangeAspect="1"/>
          </p:cNvPicPr>
          <p:nvPr/>
        </p:nvPicPr>
        <p:blipFill>
          <a:blip r:embed="rId2"/>
          <a:stretch>
            <a:fillRect/>
          </a:stretch>
        </p:blipFill>
        <p:spPr>
          <a:xfrm>
            <a:off x="1730644" y="1134605"/>
            <a:ext cx="8730712" cy="5456695"/>
          </a:xfrm>
          <a:prstGeom prst="rect">
            <a:avLst/>
          </a:prstGeom>
        </p:spPr>
      </p:pic>
      <p:sp>
        <p:nvSpPr>
          <p:cNvPr id="3" name="TextBox 2">
            <a:extLst>
              <a:ext uri="{FF2B5EF4-FFF2-40B4-BE49-F238E27FC236}">
                <a16:creationId xmlns:a16="http://schemas.microsoft.com/office/drawing/2014/main" id="{ECCB1418-90A4-C0C4-1802-5EB7C0AD9812}"/>
              </a:ext>
            </a:extLst>
          </p:cNvPr>
          <p:cNvSpPr txBox="1"/>
          <p:nvPr/>
        </p:nvSpPr>
        <p:spPr>
          <a:xfrm>
            <a:off x="3579125" y="266700"/>
            <a:ext cx="5033750" cy="584775"/>
          </a:xfrm>
          <a:prstGeom prst="rect">
            <a:avLst/>
          </a:prstGeom>
          <a:noFill/>
        </p:spPr>
        <p:txBody>
          <a:bodyPr wrap="none" rtlCol="0">
            <a:spAutoFit/>
          </a:bodyPr>
          <a:lstStyle/>
          <a:p>
            <a:r>
              <a:rPr lang="en-EG" sz="3200" b="1" dirty="0">
                <a:latin typeface="Verdana" panose="020B0604030504040204" pitchFamily="34" charset="0"/>
                <a:ea typeface="Verdana" panose="020B0604030504040204" pitchFamily="34" charset="0"/>
                <a:cs typeface="Verdana" panose="020B0604030504040204" pitchFamily="34" charset="0"/>
              </a:rPr>
              <a:t>QuizzesHub Platform</a:t>
            </a:r>
          </a:p>
        </p:txBody>
      </p:sp>
      <p:pic>
        <p:nvPicPr>
          <p:cNvPr id="4" name="Picture 3" descr="A logo of a globe with a graduation cap&#10;&#10;Description automatically generated">
            <a:extLst>
              <a:ext uri="{FF2B5EF4-FFF2-40B4-BE49-F238E27FC236}">
                <a16:creationId xmlns:a16="http://schemas.microsoft.com/office/drawing/2014/main" id="{D2FCCB47-115D-3C33-87F0-1DB8AB262455}"/>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762014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96CA1-DBD4-68CA-B9B8-AF3310EC257D}"/>
              </a:ext>
            </a:extLst>
          </p:cNvPr>
          <p:cNvSpPr>
            <a:spLocks noGrp="1"/>
          </p:cNvSpPr>
          <p:nvPr>
            <p:ph type="title"/>
          </p:nvPr>
        </p:nvSpPr>
        <p:spPr/>
        <p:txBody>
          <a:bodyPr>
            <a:normAutofit fontScale="90000"/>
          </a:bodyPr>
          <a:lstStyle/>
          <a:p>
            <a:pPr algn="ctr"/>
            <a:r>
              <a:rPr lang="en-EG" b="1" dirty="0"/>
              <a:t>QuzzesHub Platform</a:t>
            </a:r>
            <a:br>
              <a:rPr lang="en-EG" b="1" dirty="0"/>
            </a:br>
            <a:br>
              <a:rPr lang="en-EG" b="1" dirty="0"/>
            </a:br>
            <a:r>
              <a:rPr lang="en-EG" b="1" dirty="0"/>
              <a:t>sign in</a:t>
            </a:r>
          </a:p>
        </p:txBody>
      </p:sp>
      <p:sp>
        <p:nvSpPr>
          <p:cNvPr id="4" name="Text Placeholder 3">
            <a:extLst>
              <a:ext uri="{FF2B5EF4-FFF2-40B4-BE49-F238E27FC236}">
                <a16:creationId xmlns:a16="http://schemas.microsoft.com/office/drawing/2014/main" id="{51CA48D2-40F2-66B5-9033-11721E51A088}"/>
              </a:ext>
            </a:extLst>
          </p:cNvPr>
          <p:cNvSpPr>
            <a:spLocks noGrp="1"/>
          </p:cNvSpPr>
          <p:nvPr>
            <p:ph type="body" sz="half" idx="2"/>
          </p:nvPr>
        </p:nvSpPr>
        <p:spPr/>
        <p:txBody>
          <a:bodyPr/>
          <a:lstStyle/>
          <a:p>
            <a:pPr marL="285750" indent="-285750">
              <a:buFontTx/>
              <a:buChar char="-"/>
            </a:pPr>
            <a:r>
              <a:rPr lang="en-US" dirty="0"/>
              <a:t>S</a:t>
            </a:r>
            <a:r>
              <a:rPr lang="en-EG" dirty="0"/>
              <a:t>ign in using google</a:t>
            </a:r>
          </a:p>
          <a:p>
            <a:pPr marL="285750" indent="-285750">
              <a:buFontTx/>
              <a:buChar char="-"/>
            </a:pPr>
            <a:r>
              <a:rPr lang="en-US" dirty="0"/>
              <a:t>S</a:t>
            </a:r>
            <a:r>
              <a:rPr lang="en-EG" dirty="0"/>
              <a:t>ign in using facebook </a:t>
            </a:r>
          </a:p>
          <a:p>
            <a:pPr marL="285750" indent="-285750">
              <a:buFontTx/>
              <a:buChar char="-"/>
            </a:pPr>
            <a:r>
              <a:rPr lang="en-US" dirty="0"/>
              <a:t>S</a:t>
            </a:r>
            <a:r>
              <a:rPr lang="en-EG" dirty="0"/>
              <a:t>ign in with email and password</a:t>
            </a:r>
          </a:p>
        </p:txBody>
      </p:sp>
      <p:pic>
        <p:nvPicPr>
          <p:cNvPr id="10" name="Picture Placeholder 9">
            <a:extLst>
              <a:ext uri="{FF2B5EF4-FFF2-40B4-BE49-F238E27FC236}">
                <a16:creationId xmlns:a16="http://schemas.microsoft.com/office/drawing/2014/main" id="{15102C02-46E1-7A0C-24DC-4E26761D8688}"/>
              </a:ext>
            </a:extLst>
          </p:cNvPr>
          <p:cNvPicPr>
            <a:picLocks noGrp="1" noChangeAspect="1"/>
          </p:cNvPicPr>
          <p:nvPr>
            <p:ph type="pic" idx="1"/>
          </p:nvPr>
        </p:nvPicPr>
        <p:blipFill>
          <a:blip r:embed="rId2"/>
          <a:srcRect l="10423" r="10423"/>
          <a:stretch>
            <a:fillRect/>
          </a:stretch>
        </p:blipFill>
        <p:spPr/>
      </p:pic>
      <p:pic>
        <p:nvPicPr>
          <p:cNvPr id="3" name="Picture 2" descr="A logo of a globe with a graduation cap&#10;&#10;Description automatically generated">
            <a:extLst>
              <a:ext uri="{FF2B5EF4-FFF2-40B4-BE49-F238E27FC236}">
                <a16:creationId xmlns:a16="http://schemas.microsoft.com/office/drawing/2014/main" id="{F56AC646-B5A3-F5DB-14BF-88730D6663B6}"/>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930989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E3E28B-03A8-D633-D9C6-5B3DF05B1BF1}"/>
              </a:ext>
            </a:extLst>
          </p:cNvPr>
          <p:cNvPicPr>
            <a:picLocks noChangeAspect="1"/>
          </p:cNvPicPr>
          <p:nvPr/>
        </p:nvPicPr>
        <p:blipFill>
          <a:blip r:embed="rId2"/>
          <a:stretch>
            <a:fillRect/>
          </a:stretch>
        </p:blipFill>
        <p:spPr>
          <a:xfrm>
            <a:off x="1255362" y="403601"/>
            <a:ext cx="9681275" cy="6050797"/>
          </a:xfrm>
          <a:prstGeom prst="rect">
            <a:avLst/>
          </a:prstGeom>
        </p:spPr>
      </p:pic>
      <p:sp>
        <p:nvSpPr>
          <p:cNvPr id="4" name="TextBox 3">
            <a:extLst>
              <a:ext uri="{FF2B5EF4-FFF2-40B4-BE49-F238E27FC236}">
                <a16:creationId xmlns:a16="http://schemas.microsoft.com/office/drawing/2014/main" id="{CB62FDAC-9AB4-6728-6FA2-7DD746ACDAA8}"/>
              </a:ext>
            </a:extLst>
          </p:cNvPr>
          <p:cNvSpPr txBox="1"/>
          <p:nvPr/>
        </p:nvSpPr>
        <p:spPr>
          <a:xfrm>
            <a:off x="5129939" y="3983064"/>
            <a:ext cx="5300419" cy="646331"/>
          </a:xfrm>
          <a:prstGeom prst="rect">
            <a:avLst/>
          </a:prstGeom>
          <a:noFill/>
        </p:spPr>
        <p:txBody>
          <a:bodyPr wrap="square" rtlCol="0">
            <a:spAutoFit/>
          </a:bodyPr>
          <a:lstStyle/>
          <a:p>
            <a:r>
              <a:rPr lang="en-US" dirty="0">
                <a:solidFill>
                  <a:schemeClr val="accent2"/>
                </a:solidFill>
              </a:rPr>
              <a:t>C</a:t>
            </a:r>
            <a:r>
              <a:rPr lang="en-EG" dirty="0">
                <a:solidFill>
                  <a:schemeClr val="accent2"/>
                </a:solidFill>
              </a:rPr>
              <a:t>hage your personal information and select your university, faculty, major to could show your quizzes</a:t>
            </a:r>
          </a:p>
        </p:txBody>
      </p:sp>
      <p:pic>
        <p:nvPicPr>
          <p:cNvPr id="2" name="Picture 1" descr="A logo of a globe with a graduation cap&#10;&#10;Description automatically generated">
            <a:extLst>
              <a:ext uri="{FF2B5EF4-FFF2-40B4-BE49-F238E27FC236}">
                <a16:creationId xmlns:a16="http://schemas.microsoft.com/office/drawing/2014/main" id="{5D4940E9-1DD8-588A-E09A-19511794CB04}"/>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460553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ABB9E0-EFF9-0F38-1888-818270F2A444}"/>
              </a:ext>
            </a:extLst>
          </p:cNvPr>
          <p:cNvPicPr>
            <a:picLocks noChangeAspect="1"/>
          </p:cNvPicPr>
          <p:nvPr/>
        </p:nvPicPr>
        <p:blipFill>
          <a:blip r:embed="rId2"/>
          <a:stretch>
            <a:fillRect/>
          </a:stretch>
        </p:blipFill>
        <p:spPr>
          <a:xfrm>
            <a:off x="2209800" y="1000125"/>
            <a:ext cx="7772400" cy="4857750"/>
          </a:xfrm>
          <a:prstGeom prst="rect">
            <a:avLst/>
          </a:prstGeom>
        </p:spPr>
      </p:pic>
      <p:sp>
        <p:nvSpPr>
          <p:cNvPr id="3" name="TextBox 2">
            <a:extLst>
              <a:ext uri="{FF2B5EF4-FFF2-40B4-BE49-F238E27FC236}">
                <a16:creationId xmlns:a16="http://schemas.microsoft.com/office/drawing/2014/main" id="{0E6EDE8C-21E2-A08A-F147-5E0E6C567F90}"/>
              </a:ext>
            </a:extLst>
          </p:cNvPr>
          <p:cNvSpPr txBox="1"/>
          <p:nvPr/>
        </p:nvSpPr>
        <p:spPr>
          <a:xfrm>
            <a:off x="7171508" y="2276701"/>
            <a:ext cx="3030583" cy="646331"/>
          </a:xfrm>
          <a:prstGeom prst="rect">
            <a:avLst/>
          </a:prstGeom>
          <a:noFill/>
        </p:spPr>
        <p:txBody>
          <a:bodyPr wrap="square" rtlCol="0">
            <a:spAutoFit/>
          </a:bodyPr>
          <a:lstStyle/>
          <a:p>
            <a:r>
              <a:rPr lang="en-US" dirty="0">
                <a:solidFill>
                  <a:schemeClr val="accent2"/>
                </a:solidFill>
              </a:rPr>
              <a:t>P</a:t>
            </a:r>
            <a:r>
              <a:rPr lang="en-EG" dirty="0">
                <a:solidFill>
                  <a:schemeClr val="accent2"/>
                </a:solidFill>
              </a:rPr>
              <a:t>ress on courses and select your course to view exams</a:t>
            </a:r>
          </a:p>
        </p:txBody>
      </p:sp>
      <p:pic>
        <p:nvPicPr>
          <p:cNvPr id="4" name="Picture 3" descr="A logo of a globe with a graduation cap&#10;&#10;Description automatically generated">
            <a:extLst>
              <a:ext uri="{FF2B5EF4-FFF2-40B4-BE49-F238E27FC236}">
                <a16:creationId xmlns:a16="http://schemas.microsoft.com/office/drawing/2014/main" id="{19A1976C-C353-EC6F-43AA-596A206012AB}"/>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4754408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C675875-288A-2AA8-F02F-DE15D3FE0099}"/>
              </a:ext>
            </a:extLst>
          </p:cNvPr>
          <p:cNvPicPr>
            <a:picLocks noChangeAspect="1"/>
          </p:cNvPicPr>
          <p:nvPr/>
        </p:nvPicPr>
        <p:blipFill>
          <a:blip r:embed="rId2"/>
          <a:stretch>
            <a:fillRect/>
          </a:stretch>
        </p:blipFill>
        <p:spPr>
          <a:xfrm>
            <a:off x="992777" y="239486"/>
            <a:ext cx="10058400" cy="6286500"/>
          </a:xfrm>
          <a:prstGeom prst="rect">
            <a:avLst/>
          </a:prstGeom>
        </p:spPr>
      </p:pic>
      <p:sp>
        <p:nvSpPr>
          <p:cNvPr id="3" name="TextBox 2">
            <a:extLst>
              <a:ext uri="{FF2B5EF4-FFF2-40B4-BE49-F238E27FC236}">
                <a16:creationId xmlns:a16="http://schemas.microsoft.com/office/drawing/2014/main" id="{2979D4FD-E2B9-BFFE-697E-2978866726AF}"/>
              </a:ext>
            </a:extLst>
          </p:cNvPr>
          <p:cNvSpPr txBox="1"/>
          <p:nvPr/>
        </p:nvSpPr>
        <p:spPr>
          <a:xfrm>
            <a:off x="5869819" y="2442753"/>
            <a:ext cx="2848473" cy="276999"/>
          </a:xfrm>
          <a:prstGeom prst="rect">
            <a:avLst/>
          </a:prstGeom>
          <a:noFill/>
        </p:spPr>
        <p:txBody>
          <a:bodyPr wrap="none" rtlCol="0">
            <a:spAutoFit/>
          </a:bodyPr>
          <a:lstStyle/>
          <a:p>
            <a:pPr marL="0" algn="r" defTabSz="914400" rtl="1" eaLnBrk="1" latinLnBrk="0" hangingPunct="1"/>
            <a:r>
              <a:rPr lang="en-EG" sz="1200" dirty="0">
                <a:solidFill>
                  <a:schemeClr val="accent2"/>
                </a:solidFill>
              </a:rPr>
              <a:t>checked if you have taken the exam before</a:t>
            </a:r>
          </a:p>
        </p:txBody>
      </p:sp>
      <p:sp>
        <p:nvSpPr>
          <p:cNvPr id="9" name="TextBox 8">
            <a:extLst>
              <a:ext uri="{FF2B5EF4-FFF2-40B4-BE49-F238E27FC236}">
                <a16:creationId xmlns:a16="http://schemas.microsoft.com/office/drawing/2014/main" id="{03ADCB41-EDF8-6441-099C-204A5AB50A79}"/>
              </a:ext>
            </a:extLst>
          </p:cNvPr>
          <p:cNvSpPr txBox="1"/>
          <p:nvPr/>
        </p:nvSpPr>
        <p:spPr>
          <a:xfrm>
            <a:off x="460006" y="1698171"/>
            <a:ext cx="4383508" cy="646331"/>
          </a:xfrm>
          <a:prstGeom prst="rect">
            <a:avLst/>
          </a:prstGeom>
          <a:noFill/>
        </p:spPr>
        <p:txBody>
          <a:bodyPr wrap="none" rtlCol="0">
            <a:spAutoFit/>
          </a:bodyPr>
          <a:lstStyle/>
          <a:p>
            <a:r>
              <a:rPr lang="en-US" sz="1200" dirty="0">
                <a:solidFill>
                  <a:schemeClr val="accent2"/>
                </a:solidFill>
              </a:rPr>
              <a:t>N</a:t>
            </a:r>
            <a:r>
              <a:rPr lang="en-EG" sz="1200" dirty="0">
                <a:solidFill>
                  <a:schemeClr val="accent2"/>
                </a:solidFill>
              </a:rPr>
              <a:t>ote that</a:t>
            </a:r>
          </a:p>
          <a:p>
            <a:r>
              <a:rPr lang="en-US" sz="1200" dirty="0">
                <a:solidFill>
                  <a:schemeClr val="accent2"/>
                </a:solidFill>
              </a:rPr>
              <a:t>I</a:t>
            </a:r>
            <a:r>
              <a:rPr lang="en-EG" sz="1200" dirty="0">
                <a:solidFill>
                  <a:schemeClr val="accent2"/>
                </a:solidFill>
              </a:rPr>
              <a:t>f you don’t have enough points, you will not able to enter the exam</a:t>
            </a:r>
          </a:p>
          <a:p>
            <a:r>
              <a:rPr lang="en-US" sz="1200" dirty="0">
                <a:solidFill>
                  <a:schemeClr val="accent2"/>
                </a:solidFill>
              </a:rPr>
              <a:t>I</a:t>
            </a:r>
            <a:r>
              <a:rPr lang="en-EG" sz="1200" dirty="0">
                <a:solidFill>
                  <a:schemeClr val="accent2"/>
                </a:solidFill>
              </a:rPr>
              <a:t>f you enterd before, you will not gain points like firs time</a:t>
            </a:r>
          </a:p>
        </p:txBody>
      </p:sp>
      <p:sp>
        <p:nvSpPr>
          <p:cNvPr id="10" name="TextBox 9">
            <a:extLst>
              <a:ext uri="{FF2B5EF4-FFF2-40B4-BE49-F238E27FC236}">
                <a16:creationId xmlns:a16="http://schemas.microsoft.com/office/drawing/2014/main" id="{3525197D-BF79-93C9-1683-A71C9DEEAE42}"/>
              </a:ext>
            </a:extLst>
          </p:cNvPr>
          <p:cNvSpPr txBox="1"/>
          <p:nvPr/>
        </p:nvSpPr>
        <p:spPr>
          <a:xfrm>
            <a:off x="4963886" y="1097281"/>
            <a:ext cx="572786" cy="276999"/>
          </a:xfrm>
          <a:prstGeom prst="rect">
            <a:avLst/>
          </a:prstGeom>
          <a:noFill/>
        </p:spPr>
        <p:txBody>
          <a:bodyPr wrap="none" rtlCol="0">
            <a:spAutoFit/>
          </a:bodyPr>
          <a:lstStyle/>
          <a:p>
            <a:r>
              <a:rPr lang="en-EG" sz="1200" dirty="0">
                <a:solidFill>
                  <a:schemeClr val="accent2"/>
                </a:solidFill>
              </a:rPr>
              <a:t>points</a:t>
            </a:r>
            <a:endParaRPr lang="en-EG" sz="1400" dirty="0">
              <a:solidFill>
                <a:schemeClr val="accent2"/>
              </a:solidFill>
            </a:endParaRPr>
          </a:p>
        </p:txBody>
      </p:sp>
      <p:pic>
        <p:nvPicPr>
          <p:cNvPr id="4" name="Picture 3" descr="A logo of a globe with a graduation cap&#10;&#10;Description automatically generated">
            <a:extLst>
              <a:ext uri="{FF2B5EF4-FFF2-40B4-BE49-F238E27FC236}">
                <a16:creationId xmlns:a16="http://schemas.microsoft.com/office/drawing/2014/main" id="{B68A3C35-B068-E210-FB1F-80E9E3D8B03A}"/>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70980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0FDE74F-B296-BE0E-1078-5C5A90178343}"/>
              </a:ext>
            </a:extLst>
          </p:cNvPr>
          <p:cNvSpPr>
            <a:spLocks noGrp="1"/>
          </p:cNvSpPr>
          <p:nvPr>
            <p:ph type="sldNum" sz="quarter" idx="4"/>
          </p:nvPr>
        </p:nvSpPr>
        <p:spPr/>
        <p:txBody>
          <a:bodyPr/>
          <a:lstStyle/>
          <a:p>
            <a:fld id="{3A98EE3D-8CD1-4C3F-BD1C-C98C9596463C}" type="slidenum">
              <a:rPr lang="en-US" smtClean="0"/>
              <a:pPr/>
              <a:t>2</a:t>
            </a:fld>
            <a:endParaRPr lang="en-US" dirty="0"/>
          </a:p>
        </p:txBody>
      </p:sp>
      <p:sp>
        <p:nvSpPr>
          <p:cNvPr id="5" name="Title 4">
            <a:extLst>
              <a:ext uri="{FF2B5EF4-FFF2-40B4-BE49-F238E27FC236}">
                <a16:creationId xmlns:a16="http://schemas.microsoft.com/office/drawing/2014/main" id="{B33AE1F4-992D-8F16-3153-CECC8CB463BC}"/>
              </a:ext>
            </a:extLst>
          </p:cNvPr>
          <p:cNvSpPr>
            <a:spLocks noGrp="1"/>
          </p:cNvSpPr>
          <p:nvPr>
            <p:ph type="ctrTitle"/>
          </p:nvPr>
        </p:nvSpPr>
        <p:spPr/>
        <p:txBody>
          <a:bodyPr/>
          <a:lstStyle/>
          <a:p>
            <a:r>
              <a:rPr lang="en-US" dirty="0"/>
              <a:t>Technical :AST</a:t>
            </a:r>
          </a:p>
        </p:txBody>
      </p:sp>
      <p:sp>
        <p:nvSpPr>
          <p:cNvPr id="7" name="Text Placeholder 6">
            <a:extLst>
              <a:ext uri="{FF2B5EF4-FFF2-40B4-BE49-F238E27FC236}">
                <a16:creationId xmlns:a16="http://schemas.microsoft.com/office/drawing/2014/main" id="{4A26BB33-EEA6-9BC8-FCBD-590516CB86D8}"/>
              </a:ext>
            </a:extLst>
          </p:cNvPr>
          <p:cNvSpPr>
            <a:spLocks noGrp="1"/>
          </p:cNvSpPr>
          <p:nvPr>
            <p:ph type="body" sz="quarter" idx="16"/>
          </p:nvPr>
        </p:nvSpPr>
        <p:spPr>
          <a:xfrm>
            <a:off x="796321" y="1738705"/>
            <a:ext cx="6732237" cy="544174"/>
          </a:xfrm>
        </p:spPr>
        <p:txBody>
          <a:bodyPr/>
          <a:lstStyle/>
          <a:p>
            <a:r>
              <a:rPr lang="en-US" dirty="0"/>
              <a:t>Team:</a:t>
            </a:r>
          </a:p>
        </p:txBody>
      </p:sp>
      <p:sp>
        <p:nvSpPr>
          <p:cNvPr id="9" name="Text Placeholder 8">
            <a:extLst>
              <a:ext uri="{FF2B5EF4-FFF2-40B4-BE49-F238E27FC236}">
                <a16:creationId xmlns:a16="http://schemas.microsoft.com/office/drawing/2014/main" id="{B5F0994B-0070-49A4-7ADE-7150E23E8CE8}"/>
              </a:ext>
            </a:extLst>
          </p:cNvPr>
          <p:cNvSpPr>
            <a:spLocks noGrp="1"/>
          </p:cNvSpPr>
          <p:nvPr>
            <p:ph type="body" sz="quarter" idx="17"/>
          </p:nvPr>
        </p:nvSpPr>
        <p:spPr>
          <a:xfrm>
            <a:off x="796321" y="2367261"/>
            <a:ext cx="6732237" cy="544174"/>
          </a:xfrm>
        </p:spPr>
        <p:txBody>
          <a:bodyPr/>
          <a:lstStyle/>
          <a:p>
            <a:r>
              <a:rPr lang="en-US" dirty="0"/>
              <a:t>Ahmed Atef Elsayed </a:t>
            </a:r>
            <a:r>
              <a:rPr lang="en-US" dirty="0" err="1"/>
              <a:t>Abdalaziz</a:t>
            </a:r>
            <a:endParaRPr lang="en-US" dirty="0"/>
          </a:p>
        </p:txBody>
      </p:sp>
      <p:sp>
        <p:nvSpPr>
          <p:cNvPr id="11" name="Text Placeholder 10">
            <a:extLst>
              <a:ext uri="{FF2B5EF4-FFF2-40B4-BE49-F238E27FC236}">
                <a16:creationId xmlns:a16="http://schemas.microsoft.com/office/drawing/2014/main" id="{998C43FC-C715-1931-C021-B219B779CE95}"/>
              </a:ext>
            </a:extLst>
          </p:cNvPr>
          <p:cNvSpPr>
            <a:spLocks noGrp="1"/>
          </p:cNvSpPr>
          <p:nvPr>
            <p:ph type="body" sz="quarter" idx="18"/>
          </p:nvPr>
        </p:nvSpPr>
        <p:spPr>
          <a:xfrm>
            <a:off x="796321" y="2998839"/>
            <a:ext cx="6732237" cy="544174"/>
          </a:xfrm>
        </p:spPr>
        <p:txBody>
          <a:bodyPr/>
          <a:lstStyle/>
          <a:p>
            <a:r>
              <a:rPr lang="en-US" dirty="0"/>
              <a:t>Mohamed Nayef Ahmed </a:t>
            </a:r>
            <a:r>
              <a:rPr lang="en-US" dirty="0" err="1"/>
              <a:t>Elrefaey</a:t>
            </a:r>
            <a:r>
              <a:rPr lang="en-US" dirty="0"/>
              <a:t>. </a:t>
            </a:r>
          </a:p>
        </p:txBody>
      </p:sp>
      <p:sp>
        <p:nvSpPr>
          <p:cNvPr id="13" name="Text Placeholder 12">
            <a:extLst>
              <a:ext uri="{FF2B5EF4-FFF2-40B4-BE49-F238E27FC236}">
                <a16:creationId xmlns:a16="http://schemas.microsoft.com/office/drawing/2014/main" id="{BBEF485F-AAC8-629D-7791-341070FDB783}"/>
              </a:ext>
            </a:extLst>
          </p:cNvPr>
          <p:cNvSpPr>
            <a:spLocks noGrp="1"/>
          </p:cNvSpPr>
          <p:nvPr>
            <p:ph type="body" sz="quarter" idx="19"/>
          </p:nvPr>
        </p:nvSpPr>
        <p:spPr>
          <a:xfrm>
            <a:off x="796321" y="3627395"/>
            <a:ext cx="6732237" cy="544174"/>
          </a:xfrm>
        </p:spPr>
        <p:txBody>
          <a:bodyPr/>
          <a:lstStyle/>
          <a:p>
            <a:r>
              <a:rPr lang="en-US" dirty="0"/>
              <a:t>Ahmed Ibrahim </a:t>
            </a:r>
            <a:r>
              <a:rPr lang="en-US" dirty="0" err="1"/>
              <a:t>Ibrahim</a:t>
            </a:r>
            <a:r>
              <a:rPr lang="en-US" dirty="0"/>
              <a:t> Elsayed. </a:t>
            </a:r>
          </a:p>
        </p:txBody>
      </p:sp>
      <p:pic>
        <p:nvPicPr>
          <p:cNvPr id="16" name="Picture 15" descr="A logo of a globe with a graduation cap&#10;&#10;Description automatically generated">
            <a:extLst>
              <a:ext uri="{FF2B5EF4-FFF2-40B4-BE49-F238E27FC236}">
                <a16:creationId xmlns:a16="http://schemas.microsoft.com/office/drawing/2014/main" id="{D5174EBC-C76B-CD98-2D70-3108E62CDAB1}"/>
              </a:ext>
            </a:extLst>
          </p:cNvPr>
          <p:cNvPicPr>
            <a:picLocks noChangeAspect="1"/>
          </p:cNvPicPr>
          <p:nvPr/>
        </p:nvPicPr>
        <p:blipFill>
          <a:blip r:embed="rId2"/>
          <a:stretch>
            <a:fillRect/>
          </a:stretch>
        </p:blipFill>
        <p:spPr>
          <a:xfrm>
            <a:off x="10263856" y="446754"/>
            <a:ext cx="1207257" cy="1109898"/>
          </a:xfrm>
          <a:prstGeom prst="rect">
            <a:avLst/>
          </a:prstGeom>
        </p:spPr>
      </p:pic>
    </p:spTree>
    <p:extLst>
      <p:ext uri="{BB962C8B-B14F-4D97-AF65-F5344CB8AC3E}">
        <p14:creationId xmlns:p14="http://schemas.microsoft.com/office/powerpoint/2010/main" val="12640117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155EA2E-E8C6-2250-5263-73E32D376BDB}"/>
              </a:ext>
            </a:extLst>
          </p:cNvPr>
          <p:cNvPicPr>
            <a:picLocks noChangeAspect="1"/>
          </p:cNvPicPr>
          <p:nvPr/>
        </p:nvPicPr>
        <p:blipFill>
          <a:blip r:embed="rId2"/>
          <a:stretch>
            <a:fillRect/>
          </a:stretch>
        </p:blipFill>
        <p:spPr>
          <a:xfrm>
            <a:off x="364630" y="1267096"/>
            <a:ext cx="3342826" cy="5303521"/>
          </a:xfrm>
          <a:prstGeom prst="rect">
            <a:avLst/>
          </a:prstGeom>
        </p:spPr>
      </p:pic>
      <p:pic>
        <p:nvPicPr>
          <p:cNvPr id="3" name="Picture 2">
            <a:extLst>
              <a:ext uri="{FF2B5EF4-FFF2-40B4-BE49-F238E27FC236}">
                <a16:creationId xmlns:a16="http://schemas.microsoft.com/office/drawing/2014/main" id="{8552403D-BF7A-053C-78CC-4F52CA423088}"/>
              </a:ext>
            </a:extLst>
          </p:cNvPr>
          <p:cNvPicPr>
            <a:picLocks noChangeAspect="1"/>
          </p:cNvPicPr>
          <p:nvPr/>
        </p:nvPicPr>
        <p:blipFill>
          <a:blip r:embed="rId3"/>
          <a:stretch>
            <a:fillRect/>
          </a:stretch>
        </p:blipFill>
        <p:spPr>
          <a:xfrm>
            <a:off x="4108450" y="1944006"/>
            <a:ext cx="3975100" cy="3949700"/>
          </a:xfrm>
          <a:prstGeom prst="rect">
            <a:avLst/>
          </a:prstGeom>
        </p:spPr>
      </p:pic>
      <p:pic>
        <p:nvPicPr>
          <p:cNvPr id="4" name="Picture 3">
            <a:extLst>
              <a:ext uri="{FF2B5EF4-FFF2-40B4-BE49-F238E27FC236}">
                <a16:creationId xmlns:a16="http://schemas.microsoft.com/office/drawing/2014/main" id="{EDFB524D-4BC8-30B1-914B-C82357890702}"/>
              </a:ext>
            </a:extLst>
          </p:cNvPr>
          <p:cNvPicPr>
            <a:picLocks noChangeAspect="1"/>
          </p:cNvPicPr>
          <p:nvPr/>
        </p:nvPicPr>
        <p:blipFill>
          <a:blip r:embed="rId4"/>
          <a:stretch>
            <a:fillRect/>
          </a:stretch>
        </p:blipFill>
        <p:spPr>
          <a:xfrm>
            <a:off x="8484543" y="339634"/>
            <a:ext cx="3009871" cy="6518366"/>
          </a:xfrm>
          <a:prstGeom prst="rect">
            <a:avLst/>
          </a:prstGeom>
        </p:spPr>
      </p:pic>
      <p:sp>
        <p:nvSpPr>
          <p:cNvPr id="5" name="TextBox 4">
            <a:extLst>
              <a:ext uri="{FF2B5EF4-FFF2-40B4-BE49-F238E27FC236}">
                <a16:creationId xmlns:a16="http://schemas.microsoft.com/office/drawing/2014/main" id="{207A2352-D610-03B3-1A79-EED1BA61A007}"/>
              </a:ext>
            </a:extLst>
          </p:cNvPr>
          <p:cNvSpPr txBox="1"/>
          <p:nvPr/>
        </p:nvSpPr>
        <p:spPr>
          <a:xfrm>
            <a:off x="574767" y="483326"/>
            <a:ext cx="3009871" cy="369332"/>
          </a:xfrm>
          <a:prstGeom prst="rect">
            <a:avLst/>
          </a:prstGeom>
          <a:noFill/>
        </p:spPr>
        <p:txBody>
          <a:bodyPr wrap="square" rtlCol="0">
            <a:spAutoFit/>
          </a:bodyPr>
          <a:lstStyle/>
          <a:p>
            <a:r>
              <a:rPr lang="en-US" dirty="0">
                <a:solidFill>
                  <a:schemeClr val="accent2"/>
                </a:solidFill>
              </a:rPr>
              <a:t>before start the quiz </a:t>
            </a:r>
            <a:endParaRPr lang="en-EG" dirty="0">
              <a:solidFill>
                <a:schemeClr val="accent2"/>
              </a:solidFill>
            </a:endParaRPr>
          </a:p>
        </p:txBody>
      </p:sp>
      <p:sp>
        <p:nvSpPr>
          <p:cNvPr id="6" name="TextBox 5">
            <a:extLst>
              <a:ext uri="{FF2B5EF4-FFF2-40B4-BE49-F238E27FC236}">
                <a16:creationId xmlns:a16="http://schemas.microsoft.com/office/drawing/2014/main" id="{929D76B0-934A-7E43-F0FB-515A0092427B}"/>
              </a:ext>
            </a:extLst>
          </p:cNvPr>
          <p:cNvSpPr txBox="1"/>
          <p:nvPr/>
        </p:nvSpPr>
        <p:spPr>
          <a:xfrm>
            <a:off x="5029200" y="1267096"/>
            <a:ext cx="1552028" cy="369332"/>
          </a:xfrm>
          <a:prstGeom prst="rect">
            <a:avLst/>
          </a:prstGeom>
          <a:noFill/>
        </p:spPr>
        <p:txBody>
          <a:bodyPr wrap="none" rtlCol="0">
            <a:spAutoFit/>
          </a:bodyPr>
          <a:lstStyle/>
          <a:p>
            <a:r>
              <a:rPr lang="en-US" dirty="0">
                <a:solidFill>
                  <a:schemeClr val="accent2"/>
                </a:solidFill>
              </a:rPr>
              <a:t>Inside the quiz</a:t>
            </a:r>
            <a:endParaRPr lang="en-EG" dirty="0"/>
          </a:p>
        </p:txBody>
      </p:sp>
      <p:sp>
        <p:nvSpPr>
          <p:cNvPr id="7" name="TextBox 6">
            <a:extLst>
              <a:ext uri="{FF2B5EF4-FFF2-40B4-BE49-F238E27FC236}">
                <a16:creationId xmlns:a16="http://schemas.microsoft.com/office/drawing/2014/main" id="{6F8A19D4-C6F7-750A-5F23-FC4A1A28A03D}"/>
              </a:ext>
            </a:extLst>
          </p:cNvPr>
          <p:cNvSpPr txBox="1"/>
          <p:nvPr/>
        </p:nvSpPr>
        <p:spPr>
          <a:xfrm>
            <a:off x="4916350" y="2704012"/>
            <a:ext cx="694421" cy="369332"/>
          </a:xfrm>
          <a:prstGeom prst="rect">
            <a:avLst/>
          </a:prstGeom>
          <a:noFill/>
        </p:spPr>
        <p:txBody>
          <a:bodyPr wrap="none" rtlCol="0">
            <a:spAutoFit/>
          </a:bodyPr>
          <a:lstStyle/>
          <a:p>
            <a:r>
              <a:rPr lang="en-US" dirty="0">
                <a:solidFill>
                  <a:schemeClr val="accent2"/>
                </a:solidFill>
              </a:rPr>
              <a:t>timer</a:t>
            </a:r>
            <a:endParaRPr lang="en-EG" dirty="0">
              <a:solidFill>
                <a:schemeClr val="accent2"/>
              </a:solidFill>
            </a:endParaRPr>
          </a:p>
        </p:txBody>
      </p:sp>
      <p:sp>
        <p:nvSpPr>
          <p:cNvPr id="8" name="TextBox 7">
            <a:extLst>
              <a:ext uri="{FF2B5EF4-FFF2-40B4-BE49-F238E27FC236}">
                <a16:creationId xmlns:a16="http://schemas.microsoft.com/office/drawing/2014/main" id="{12757C4B-DABB-6C96-BCD5-6F3A18AA4F8C}"/>
              </a:ext>
            </a:extLst>
          </p:cNvPr>
          <p:cNvSpPr txBox="1"/>
          <p:nvPr/>
        </p:nvSpPr>
        <p:spPr>
          <a:xfrm>
            <a:off x="3874122" y="5524374"/>
            <a:ext cx="988412" cy="369332"/>
          </a:xfrm>
          <a:prstGeom prst="rect">
            <a:avLst/>
          </a:prstGeom>
          <a:noFill/>
        </p:spPr>
        <p:txBody>
          <a:bodyPr wrap="none" rtlCol="0">
            <a:spAutoFit/>
          </a:bodyPr>
          <a:lstStyle/>
          <a:p>
            <a:r>
              <a:rPr lang="en-US" dirty="0">
                <a:solidFill>
                  <a:schemeClr val="accent2"/>
                </a:solidFill>
              </a:rPr>
              <a:t>previous</a:t>
            </a:r>
            <a:endParaRPr lang="en-EG" dirty="0">
              <a:solidFill>
                <a:schemeClr val="accent2"/>
              </a:solidFill>
            </a:endParaRPr>
          </a:p>
        </p:txBody>
      </p:sp>
      <p:sp>
        <p:nvSpPr>
          <p:cNvPr id="9" name="TextBox 8">
            <a:extLst>
              <a:ext uri="{FF2B5EF4-FFF2-40B4-BE49-F238E27FC236}">
                <a16:creationId xmlns:a16="http://schemas.microsoft.com/office/drawing/2014/main" id="{D1E91ECD-840B-D44C-1BCA-7360B459AFC1}"/>
              </a:ext>
            </a:extLst>
          </p:cNvPr>
          <p:cNvSpPr txBox="1"/>
          <p:nvPr/>
        </p:nvSpPr>
        <p:spPr>
          <a:xfrm>
            <a:off x="5507472" y="5406238"/>
            <a:ext cx="595484" cy="369332"/>
          </a:xfrm>
          <a:prstGeom prst="rect">
            <a:avLst/>
          </a:prstGeom>
          <a:noFill/>
        </p:spPr>
        <p:txBody>
          <a:bodyPr wrap="none" rtlCol="0">
            <a:spAutoFit/>
          </a:bodyPr>
          <a:lstStyle/>
          <a:p>
            <a:r>
              <a:rPr lang="en-US" dirty="0">
                <a:solidFill>
                  <a:schemeClr val="accent2"/>
                </a:solidFill>
              </a:rPr>
              <a:t>next</a:t>
            </a:r>
            <a:endParaRPr lang="en-EG" dirty="0">
              <a:solidFill>
                <a:schemeClr val="accent2"/>
              </a:solidFill>
            </a:endParaRPr>
          </a:p>
        </p:txBody>
      </p:sp>
      <p:sp>
        <p:nvSpPr>
          <p:cNvPr id="10" name="TextBox 9">
            <a:extLst>
              <a:ext uri="{FF2B5EF4-FFF2-40B4-BE49-F238E27FC236}">
                <a16:creationId xmlns:a16="http://schemas.microsoft.com/office/drawing/2014/main" id="{D43CF299-058F-68A6-F749-B11689984E07}"/>
              </a:ext>
            </a:extLst>
          </p:cNvPr>
          <p:cNvSpPr txBox="1"/>
          <p:nvPr/>
        </p:nvSpPr>
        <p:spPr>
          <a:xfrm>
            <a:off x="9457508" y="0"/>
            <a:ext cx="762516" cy="369332"/>
          </a:xfrm>
          <a:prstGeom prst="rect">
            <a:avLst/>
          </a:prstGeom>
          <a:noFill/>
        </p:spPr>
        <p:txBody>
          <a:bodyPr wrap="none" rtlCol="0">
            <a:spAutoFit/>
          </a:bodyPr>
          <a:lstStyle/>
          <a:p>
            <a:r>
              <a:rPr lang="en-US" dirty="0">
                <a:solidFill>
                  <a:schemeClr val="accent2"/>
                </a:solidFill>
              </a:rPr>
              <a:t>Result</a:t>
            </a:r>
            <a:endParaRPr lang="en-EG" dirty="0"/>
          </a:p>
        </p:txBody>
      </p:sp>
      <p:sp>
        <p:nvSpPr>
          <p:cNvPr id="11" name="TextBox 10">
            <a:extLst>
              <a:ext uri="{FF2B5EF4-FFF2-40B4-BE49-F238E27FC236}">
                <a16:creationId xmlns:a16="http://schemas.microsoft.com/office/drawing/2014/main" id="{482BC4F6-48BF-65FE-7390-765D76D3D65B}"/>
              </a:ext>
            </a:extLst>
          </p:cNvPr>
          <p:cNvSpPr txBox="1"/>
          <p:nvPr/>
        </p:nvSpPr>
        <p:spPr>
          <a:xfrm>
            <a:off x="9151787" y="4582635"/>
            <a:ext cx="1373958" cy="553998"/>
          </a:xfrm>
          <a:prstGeom prst="rect">
            <a:avLst/>
          </a:prstGeom>
          <a:noFill/>
        </p:spPr>
        <p:txBody>
          <a:bodyPr wrap="square" rtlCol="0">
            <a:spAutoFit/>
          </a:bodyPr>
          <a:lstStyle/>
          <a:p>
            <a:r>
              <a:rPr lang="en-US" sz="1000" dirty="0">
                <a:solidFill>
                  <a:schemeClr val="accent2"/>
                </a:solidFill>
              </a:rPr>
              <a:t>Y</a:t>
            </a:r>
            <a:r>
              <a:rPr lang="en-EG" sz="1000" dirty="0">
                <a:solidFill>
                  <a:schemeClr val="accent2"/>
                </a:solidFill>
              </a:rPr>
              <a:t>ou lose 40 points due to u don’t solve 60% of questions </a:t>
            </a:r>
          </a:p>
        </p:txBody>
      </p:sp>
      <p:pic>
        <p:nvPicPr>
          <p:cNvPr id="12" name="Picture 11" descr="A logo of a globe with a graduation cap&#10;&#10;Description automatically generated">
            <a:extLst>
              <a:ext uri="{FF2B5EF4-FFF2-40B4-BE49-F238E27FC236}">
                <a16:creationId xmlns:a16="http://schemas.microsoft.com/office/drawing/2014/main" id="{CB3298B9-D192-BC3A-2533-0F0BB4B41E81}"/>
              </a:ext>
            </a:extLst>
          </p:cNvPr>
          <p:cNvPicPr>
            <a:picLocks noChangeAspect="1"/>
          </p:cNvPicPr>
          <p:nvPr/>
        </p:nvPicPr>
        <p:blipFill>
          <a:blip r:embed="rId5"/>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4860163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133220-8F44-3CAD-896D-4C474358255E}"/>
              </a:ext>
            </a:extLst>
          </p:cNvPr>
          <p:cNvPicPr>
            <a:picLocks noChangeAspect="1"/>
          </p:cNvPicPr>
          <p:nvPr/>
        </p:nvPicPr>
        <p:blipFill>
          <a:blip r:embed="rId2"/>
          <a:stretch>
            <a:fillRect/>
          </a:stretch>
        </p:blipFill>
        <p:spPr>
          <a:xfrm>
            <a:off x="649846" y="0"/>
            <a:ext cx="3119907" cy="6858000"/>
          </a:xfrm>
          <a:prstGeom prst="rect">
            <a:avLst/>
          </a:prstGeom>
        </p:spPr>
      </p:pic>
      <p:sp>
        <p:nvSpPr>
          <p:cNvPr id="3" name="TextBox 2">
            <a:extLst>
              <a:ext uri="{FF2B5EF4-FFF2-40B4-BE49-F238E27FC236}">
                <a16:creationId xmlns:a16="http://schemas.microsoft.com/office/drawing/2014/main" id="{EFA37755-600E-1847-D5DB-671FE407F873}"/>
              </a:ext>
            </a:extLst>
          </p:cNvPr>
          <p:cNvSpPr txBox="1"/>
          <p:nvPr/>
        </p:nvSpPr>
        <p:spPr>
          <a:xfrm>
            <a:off x="1842247" y="430306"/>
            <a:ext cx="1609928" cy="369332"/>
          </a:xfrm>
          <a:prstGeom prst="rect">
            <a:avLst/>
          </a:prstGeom>
          <a:noFill/>
        </p:spPr>
        <p:txBody>
          <a:bodyPr wrap="none" rtlCol="0">
            <a:spAutoFit/>
          </a:bodyPr>
          <a:lstStyle/>
          <a:p>
            <a:r>
              <a:rPr lang="en-US" dirty="0">
                <a:solidFill>
                  <a:schemeClr val="accent2"/>
                </a:solidFill>
              </a:rPr>
              <a:t>C</a:t>
            </a:r>
            <a:r>
              <a:rPr lang="en-EG" dirty="0">
                <a:solidFill>
                  <a:schemeClr val="accent2"/>
                </a:solidFill>
              </a:rPr>
              <a:t>orrect answer</a:t>
            </a:r>
          </a:p>
        </p:txBody>
      </p:sp>
      <p:sp>
        <p:nvSpPr>
          <p:cNvPr id="5" name="TextBox 4">
            <a:extLst>
              <a:ext uri="{FF2B5EF4-FFF2-40B4-BE49-F238E27FC236}">
                <a16:creationId xmlns:a16="http://schemas.microsoft.com/office/drawing/2014/main" id="{B0211A59-8069-5C13-C7D3-D391A6F61B98}"/>
              </a:ext>
            </a:extLst>
          </p:cNvPr>
          <p:cNvSpPr txBox="1"/>
          <p:nvPr/>
        </p:nvSpPr>
        <p:spPr>
          <a:xfrm>
            <a:off x="1842247" y="3059668"/>
            <a:ext cx="1544782" cy="369332"/>
          </a:xfrm>
          <a:prstGeom prst="rect">
            <a:avLst/>
          </a:prstGeom>
          <a:noFill/>
        </p:spPr>
        <p:txBody>
          <a:bodyPr wrap="none" rtlCol="0">
            <a:spAutoFit/>
          </a:bodyPr>
          <a:lstStyle/>
          <a:p>
            <a:r>
              <a:rPr lang="en-US" dirty="0">
                <a:solidFill>
                  <a:schemeClr val="accent2"/>
                </a:solidFill>
              </a:rPr>
              <a:t>W</a:t>
            </a:r>
            <a:r>
              <a:rPr lang="en-EG" dirty="0">
                <a:solidFill>
                  <a:schemeClr val="accent2"/>
                </a:solidFill>
              </a:rPr>
              <a:t>rong answer</a:t>
            </a:r>
          </a:p>
        </p:txBody>
      </p:sp>
      <p:pic>
        <p:nvPicPr>
          <p:cNvPr id="6" name="Picture 5">
            <a:extLst>
              <a:ext uri="{FF2B5EF4-FFF2-40B4-BE49-F238E27FC236}">
                <a16:creationId xmlns:a16="http://schemas.microsoft.com/office/drawing/2014/main" id="{7396BF80-F7BE-EA60-3AD9-C2F276352C3B}"/>
              </a:ext>
            </a:extLst>
          </p:cNvPr>
          <p:cNvPicPr>
            <a:picLocks noChangeAspect="1"/>
          </p:cNvPicPr>
          <p:nvPr/>
        </p:nvPicPr>
        <p:blipFill>
          <a:blip r:embed="rId3"/>
          <a:stretch>
            <a:fillRect/>
          </a:stretch>
        </p:blipFill>
        <p:spPr>
          <a:xfrm>
            <a:off x="5734423" y="1079500"/>
            <a:ext cx="4165600" cy="4699000"/>
          </a:xfrm>
          <a:prstGeom prst="rect">
            <a:avLst/>
          </a:prstGeom>
        </p:spPr>
      </p:pic>
      <p:sp>
        <p:nvSpPr>
          <p:cNvPr id="7" name="TextBox 6">
            <a:extLst>
              <a:ext uri="{FF2B5EF4-FFF2-40B4-BE49-F238E27FC236}">
                <a16:creationId xmlns:a16="http://schemas.microsoft.com/office/drawing/2014/main" id="{8060730E-E240-4C1A-D30B-8F5C11EC0F31}"/>
              </a:ext>
            </a:extLst>
          </p:cNvPr>
          <p:cNvSpPr txBox="1"/>
          <p:nvPr/>
        </p:nvSpPr>
        <p:spPr>
          <a:xfrm>
            <a:off x="6118412" y="564776"/>
            <a:ext cx="2569101" cy="369332"/>
          </a:xfrm>
          <a:prstGeom prst="rect">
            <a:avLst/>
          </a:prstGeom>
          <a:noFill/>
        </p:spPr>
        <p:txBody>
          <a:bodyPr wrap="none" rtlCol="0">
            <a:spAutoFit/>
          </a:bodyPr>
          <a:lstStyle/>
          <a:p>
            <a:r>
              <a:rPr lang="en-US" dirty="0">
                <a:solidFill>
                  <a:schemeClr val="accent2"/>
                </a:solidFill>
              </a:rPr>
              <a:t>F</a:t>
            </a:r>
            <a:r>
              <a:rPr lang="en-EG" dirty="0">
                <a:solidFill>
                  <a:schemeClr val="accent2"/>
                </a:solidFill>
              </a:rPr>
              <a:t>eed back after each quiz</a:t>
            </a:r>
          </a:p>
        </p:txBody>
      </p:sp>
      <p:pic>
        <p:nvPicPr>
          <p:cNvPr id="4" name="Picture 3" descr="A logo of a globe with a graduation cap&#10;&#10;Description automatically generated">
            <a:extLst>
              <a:ext uri="{FF2B5EF4-FFF2-40B4-BE49-F238E27FC236}">
                <a16:creationId xmlns:a16="http://schemas.microsoft.com/office/drawing/2014/main" id="{FA3DA32E-D48B-DC71-B55F-219C463DF5BD}"/>
              </a:ext>
            </a:extLst>
          </p:cNvPr>
          <p:cNvPicPr>
            <a:picLocks noChangeAspect="1"/>
          </p:cNvPicPr>
          <p:nvPr/>
        </p:nvPicPr>
        <p:blipFill>
          <a:blip r:embed="rId4"/>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370605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0EED99-5BC8-AEEC-AD65-0F6D128890D5}"/>
              </a:ext>
            </a:extLst>
          </p:cNvPr>
          <p:cNvPicPr>
            <a:picLocks noChangeAspect="1"/>
          </p:cNvPicPr>
          <p:nvPr/>
        </p:nvPicPr>
        <p:blipFill>
          <a:blip r:embed="rId2"/>
          <a:stretch>
            <a:fillRect/>
          </a:stretch>
        </p:blipFill>
        <p:spPr>
          <a:xfrm>
            <a:off x="1438835" y="162572"/>
            <a:ext cx="9090212" cy="6375665"/>
          </a:xfrm>
          <a:prstGeom prst="rect">
            <a:avLst/>
          </a:prstGeom>
        </p:spPr>
      </p:pic>
      <p:sp>
        <p:nvSpPr>
          <p:cNvPr id="5" name="TextBox 4">
            <a:extLst>
              <a:ext uri="{FF2B5EF4-FFF2-40B4-BE49-F238E27FC236}">
                <a16:creationId xmlns:a16="http://schemas.microsoft.com/office/drawing/2014/main" id="{7C1B809C-01E9-E327-3D16-F3646AD223B1}"/>
              </a:ext>
            </a:extLst>
          </p:cNvPr>
          <p:cNvSpPr txBox="1"/>
          <p:nvPr/>
        </p:nvSpPr>
        <p:spPr>
          <a:xfrm>
            <a:off x="6799197" y="3859306"/>
            <a:ext cx="3953968" cy="369332"/>
          </a:xfrm>
          <a:prstGeom prst="rect">
            <a:avLst/>
          </a:prstGeom>
          <a:noFill/>
        </p:spPr>
        <p:txBody>
          <a:bodyPr wrap="none" rtlCol="0">
            <a:spAutoFit/>
          </a:bodyPr>
          <a:lstStyle/>
          <a:p>
            <a:r>
              <a:rPr lang="en-US" dirty="0">
                <a:solidFill>
                  <a:schemeClr val="accent2"/>
                </a:solidFill>
              </a:rPr>
              <a:t>T</a:t>
            </a:r>
            <a:r>
              <a:rPr lang="en-EG" dirty="0">
                <a:solidFill>
                  <a:schemeClr val="accent2"/>
                </a:solidFill>
              </a:rPr>
              <a:t>he comment showed by selected order</a:t>
            </a:r>
          </a:p>
        </p:txBody>
      </p:sp>
      <p:sp>
        <p:nvSpPr>
          <p:cNvPr id="6" name="TextBox 5">
            <a:extLst>
              <a:ext uri="{FF2B5EF4-FFF2-40B4-BE49-F238E27FC236}">
                <a16:creationId xmlns:a16="http://schemas.microsoft.com/office/drawing/2014/main" id="{E4EB9DAB-499A-19DC-FD27-828F23D41B20}"/>
              </a:ext>
            </a:extLst>
          </p:cNvPr>
          <p:cNvSpPr txBox="1"/>
          <p:nvPr/>
        </p:nvSpPr>
        <p:spPr>
          <a:xfrm>
            <a:off x="2366683" y="1826273"/>
            <a:ext cx="1869142" cy="461665"/>
          </a:xfrm>
          <a:prstGeom prst="rect">
            <a:avLst/>
          </a:prstGeom>
          <a:noFill/>
        </p:spPr>
        <p:txBody>
          <a:bodyPr wrap="square" rtlCol="0">
            <a:spAutoFit/>
          </a:bodyPr>
          <a:lstStyle/>
          <a:p>
            <a:r>
              <a:rPr lang="en-US" sz="1200" dirty="0">
                <a:solidFill>
                  <a:schemeClr val="accent2"/>
                </a:solidFill>
              </a:rPr>
              <a:t>T</a:t>
            </a:r>
            <a:r>
              <a:rPr lang="en-EG" sz="1200" dirty="0">
                <a:solidFill>
                  <a:schemeClr val="accent2"/>
                </a:solidFill>
              </a:rPr>
              <a:t>he number of students that select this answer</a:t>
            </a:r>
          </a:p>
        </p:txBody>
      </p:sp>
      <p:pic>
        <p:nvPicPr>
          <p:cNvPr id="2" name="Picture 1" descr="A logo of a globe with a graduation cap&#10;&#10;Description automatically generated">
            <a:extLst>
              <a:ext uri="{FF2B5EF4-FFF2-40B4-BE49-F238E27FC236}">
                <a16:creationId xmlns:a16="http://schemas.microsoft.com/office/drawing/2014/main" id="{57C7F89F-F7C6-B878-5D24-55177DAE55D0}"/>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640486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767FA4-F6CD-035A-8AE1-5F9C51EFA0C8}"/>
              </a:ext>
            </a:extLst>
          </p:cNvPr>
          <p:cNvPicPr>
            <a:picLocks noChangeAspect="1"/>
          </p:cNvPicPr>
          <p:nvPr/>
        </p:nvPicPr>
        <p:blipFill>
          <a:blip r:embed="rId2"/>
          <a:stretch>
            <a:fillRect/>
          </a:stretch>
        </p:blipFill>
        <p:spPr>
          <a:xfrm>
            <a:off x="4349353" y="0"/>
            <a:ext cx="3493294" cy="6858000"/>
          </a:xfrm>
          <a:prstGeom prst="rect">
            <a:avLst/>
          </a:prstGeom>
        </p:spPr>
      </p:pic>
      <p:sp>
        <p:nvSpPr>
          <p:cNvPr id="4" name="TextBox 3">
            <a:extLst>
              <a:ext uri="{FF2B5EF4-FFF2-40B4-BE49-F238E27FC236}">
                <a16:creationId xmlns:a16="http://schemas.microsoft.com/office/drawing/2014/main" id="{6DF580E9-1AA8-3947-3B32-2B67DD950A2F}"/>
              </a:ext>
            </a:extLst>
          </p:cNvPr>
          <p:cNvSpPr txBox="1"/>
          <p:nvPr/>
        </p:nvSpPr>
        <p:spPr>
          <a:xfrm>
            <a:off x="3079376" y="5432612"/>
            <a:ext cx="1065869" cy="369332"/>
          </a:xfrm>
          <a:prstGeom prst="rect">
            <a:avLst/>
          </a:prstGeom>
          <a:noFill/>
        </p:spPr>
        <p:txBody>
          <a:bodyPr wrap="none" rtlCol="0">
            <a:spAutoFit/>
          </a:bodyPr>
          <a:lstStyle/>
          <a:p>
            <a:r>
              <a:rPr lang="en-US" dirty="0">
                <a:solidFill>
                  <a:schemeClr val="accent2"/>
                </a:solidFill>
              </a:rPr>
              <a:t>T</a:t>
            </a:r>
            <a:r>
              <a:rPr lang="en-EG" dirty="0">
                <a:solidFill>
                  <a:schemeClr val="accent2"/>
                </a:solidFill>
              </a:rPr>
              <a:t>op users</a:t>
            </a:r>
          </a:p>
        </p:txBody>
      </p:sp>
      <p:sp>
        <p:nvSpPr>
          <p:cNvPr id="5" name="TextBox 4">
            <a:extLst>
              <a:ext uri="{FF2B5EF4-FFF2-40B4-BE49-F238E27FC236}">
                <a16:creationId xmlns:a16="http://schemas.microsoft.com/office/drawing/2014/main" id="{69360E22-73AF-E1CB-60B2-66D996C30057}"/>
              </a:ext>
            </a:extLst>
          </p:cNvPr>
          <p:cNvSpPr txBox="1"/>
          <p:nvPr/>
        </p:nvSpPr>
        <p:spPr>
          <a:xfrm>
            <a:off x="5257800" y="699247"/>
            <a:ext cx="837089" cy="261610"/>
          </a:xfrm>
          <a:prstGeom prst="rect">
            <a:avLst/>
          </a:prstGeom>
          <a:noFill/>
        </p:spPr>
        <p:txBody>
          <a:bodyPr wrap="none" rtlCol="0">
            <a:spAutoFit/>
          </a:bodyPr>
          <a:lstStyle/>
          <a:p>
            <a:r>
              <a:rPr lang="en-US" sz="1100" dirty="0">
                <a:solidFill>
                  <a:schemeClr val="accent2"/>
                </a:solidFill>
              </a:rPr>
              <a:t>Y</a:t>
            </a:r>
            <a:r>
              <a:rPr lang="en-EG" sz="1100" dirty="0">
                <a:solidFill>
                  <a:schemeClr val="accent2"/>
                </a:solidFill>
              </a:rPr>
              <a:t>our points</a:t>
            </a:r>
          </a:p>
        </p:txBody>
      </p:sp>
      <p:pic>
        <p:nvPicPr>
          <p:cNvPr id="2" name="Picture 1" descr="A logo of a globe with a graduation cap&#10;&#10;Description automatically generated">
            <a:extLst>
              <a:ext uri="{FF2B5EF4-FFF2-40B4-BE49-F238E27FC236}">
                <a16:creationId xmlns:a16="http://schemas.microsoft.com/office/drawing/2014/main" id="{3229770F-F6EF-1590-1D0E-9225C99777AA}"/>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533975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9BC606-02DD-24A6-413A-2643B8E7604D}"/>
              </a:ext>
            </a:extLst>
          </p:cNvPr>
          <p:cNvPicPr>
            <a:picLocks noChangeAspect="1"/>
          </p:cNvPicPr>
          <p:nvPr/>
        </p:nvPicPr>
        <p:blipFill>
          <a:blip r:embed="rId2"/>
          <a:stretch>
            <a:fillRect/>
          </a:stretch>
        </p:blipFill>
        <p:spPr>
          <a:xfrm>
            <a:off x="632012" y="14006"/>
            <a:ext cx="10950388" cy="6843993"/>
          </a:xfrm>
          <a:prstGeom prst="rect">
            <a:avLst/>
          </a:prstGeom>
        </p:spPr>
      </p:pic>
      <p:sp>
        <p:nvSpPr>
          <p:cNvPr id="3" name="TextBox 2">
            <a:extLst>
              <a:ext uri="{FF2B5EF4-FFF2-40B4-BE49-F238E27FC236}">
                <a16:creationId xmlns:a16="http://schemas.microsoft.com/office/drawing/2014/main" id="{5F05A0EE-100B-B654-88AD-63AF3A1B167F}"/>
              </a:ext>
            </a:extLst>
          </p:cNvPr>
          <p:cNvSpPr txBox="1"/>
          <p:nvPr/>
        </p:nvSpPr>
        <p:spPr>
          <a:xfrm>
            <a:off x="4047565" y="1183341"/>
            <a:ext cx="5343514" cy="369332"/>
          </a:xfrm>
          <a:prstGeom prst="rect">
            <a:avLst/>
          </a:prstGeom>
          <a:noFill/>
        </p:spPr>
        <p:txBody>
          <a:bodyPr wrap="none" rtlCol="0">
            <a:spAutoFit/>
          </a:bodyPr>
          <a:lstStyle/>
          <a:p>
            <a:r>
              <a:rPr lang="en-US" dirty="0">
                <a:solidFill>
                  <a:schemeClr val="accent2"/>
                </a:solidFill>
              </a:rPr>
              <a:t>Analysis of top universities, users, and popular courses </a:t>
            </a:r>
            <a:endParaRPr lang="en-EG" dirty="0">
              <a:solidFill>
                <a:schemeClr val="accent2"/>
              </a:solidFill>
            </a:endParaRPr>
          </a:p>
        </p:txBody>
      </p:sp>
      <p:pic>
        <p:nvPicPr>
          <p:cNvPr id="4" name="Picture 3" descr="A logo of a globe with a graduation cap&#10;&#10;Description automatically generated">
            <a:extLst>
              <a:ext uri="{FF2B5EF4-FFF2-40B4-BE49-F238E27FC236}">
                <a16:creationId xmlns:a16="http://schemas.microsoft.com/office/drawing/2014/main" id="{7375F625-D6C0-FA27-EEA0-60E3E970EACC}"/>
              </a:ext>
            </a:extLst>
          </p:cNvPr>
          <p:cNvPicPr>
            <a:picLocks noChangeAspect="1"/>
          </p:cNvPicPr>
          <p:nvPr/>
        </p:nvPicPr>
        <p:blipFill>
          <a:blip r:embed="rId3"/>
          <a:stretch>
            <a:fillRect/>
          </a:stretch>
        </p:blipFill>
        <p:spPr>
          <a:xfrm>
            <a:off x="11109429" y="73443"/>
            <a:ext cx="1207257" cy="1109898"/>
          </a:xfrm>
          <a:prstGeom prst="rect">
            <a:avLst/>
          </a:prstGeom>
        </p:spPr>
      </p:pic>
    </p:spTree>
    <p:extLst>
      <p:ext uri="{BB962C8B-B14F-4D97-AF65-F5344CB8AC3E}">
        <p14:creationId xmlns:p14="http://schemas.microsoft.com/office/powerpoint/2010/main" val="2515833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8BA4C9-30AF-84D0-29D3-7E0DA12C2CD5}"/>
              </a:ext>
            </a:extLst>
          </p:cNvPr>
          <p:cNvPicPr>
            <a:picLocks noChangeAspect="1"/>
          </p:cNvPicPr>
          <p:nvPr/>
        </p:nvPicPr>
        <p:blipFill>
          <a:blip r:embed="rId2"/>
          <a:stretch>
            <a:fillRect/>
          </a:stretch>
        </p:blipFill>
        <p:spPr>
          <a:xfrm>
            <a:off x="647700" y="23812"/>
            <a:ext cx="10591800" cy="6619876"/>
          </a:xfrm>
          <a:prstGeom prst="rect">
            <a:avLst/>
          </a:prstGeom>
        </p:spPr>
      </p:pic>
      <p:sp>
        <p:nvSpPr>
          <p:cNvPr id="3" name="TextBox 2">
            <a:extLst>
              <a:ext uri="{FF2B5EF4-FFF2-40B4-BE49-F238E27FC236}">
                <a16:creationId xmlns:a16="http://schemas.microsoft.com/office/drawing/2014/main" id="{F065790B-1D4C-DF06-DB8F-93CCA9AFC35C}"/>
              </a:ext>
            </a:extLst>
          </p:cNvPr>
          <p:cNvSpPr txBox="1"/>
          <p:nvPr/>
        </p:nvSpPr>
        <p:spPr>
          <a:xfrm>
            <a:off x="3749488" y="766482"/>
            <a:ext cx="4219488" cy="369332"/>
          </a:xfrm>
          <a:prstGeom prst="rect">
            <a:avLst/>
          </a:prstGeom>
          <a:noFill/>
        </p:spPr>
        <p:txBody>
          <a:bodyPr wrap="none" rtlCol="0">
            <a:spAutoFit/>
          </a:bodyPr>
          <a:lstStyle/>
          <a:p>
            <a:r>
              <a:rPr lang="en-US" dirty="0">
                <a:solidFill>
                  <a:schemeClr val="accent2"/>
                </a:solidFill>
              </a:rPr>
              <a:t>all users and u can do crud operations on it</a:t>
            </a:r>
            <a:endParaRPr lang="en-EG" dirty="0">
              <a:solidFill>
                <a:schemeClr val="accent2"/>
              </a:solidFill>
            </a:endParaRPr>
          </a:p>
        </p:txBody>
      </p:sp>
      <p:pic>
        <p:nvPicPr>
          <p:cNvPr id="4" name="Picture 3" descr="A logo of a globe with a graduation cap&#10;&#10;Description automatically generated">
            <a:extLst>
              <a:ext uri="{FF2B5EF4-FFF2-40B4-BE49-F238E27FC236}">
                <a16:creationId xmlns:a16="http://schemas.microsoft.com/office/drawing/2014/main" id="{B1221E42-D043-D44B-3D84-5F91C3584CEC}"/>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11526856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6EC1F3-AC75-2B5D-A51E-DB26CB3550EB}"/>
              </a:ext>
            </a:extLst>
          </p:cNvPr>
          <p:cNvPicPr>
            <a:picLocks noChangeAspect="1"/>
          </p:cNvPicPr>
          <p:nvPr/>
        </p:nvPicPr>
        <p:blipFill>
          <a:blip r:embed="rId2"/>
          <a:stretch>
            <a:fillRect/>
          </a:stretch>
        </p:blipFill>
        <p:spPr>
          <a:xfrm>
            <a:off x="673100" y="39686"/>
            <a:ext cx="10665460" cy="6665913"/>
          </a:xfrm>
          <a:prstGeom prst="rect">
            <a:avLst/>
          </a:prstGeom>
        </p:spPr>
      </p:pic>
      <p:pic>
        <p:nvPicPr>
          <p:cNvPr id="3" name="Picture 2" descr="A logo of a globe with a graduation cap&#10;&#10;Description automatically generated">
            <a:extLst>
              <a:ext uri="{FF2B5EF4-FFF2-40B4-BE49-F238E27FC236}">
                <a16:creationId xmlns:a16="http://schemas.microsoft.com/office/drawing/2014/main" id="{D9A40F3A-73BD-5E18-E52C-C99406AFE732}"/>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1633907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479534-D386-D854-E15D-2F798541A026}"/>
              </a:ext>
            </a:extLst>
          </p:cNvPr>
          <p:cNvPicPr>
            <a:picLocks noChangeAspect="1"/>
          </p:cNvPicPr>
          <p:nvPr/>
        </p:nvPicPr>
        <p:blipFill>
          <a:blip r:embed="rId2"/>
          <a:stretch>
            <a:fillRect/>
          </a:stretch>
        </p:blipFill>
        <p:spPr>
          <a:xfrm>
            <a:off x="736600" y="79374"/>
            <a:ext cx="10604500" cy="6627813"/>
          </a:xfrm>
          <a:prstGeom prst="rect">
            <a:avLst/>
          </a:prstGeom>
        </p:spPr>
      </p:pic>
      <p:sp>
        <p:nvSpPr>
          <p:cNvPr id="3" name="TextBox 2">
            <a:extLst>
              <a:ext uri="{FF2B5EF4-FFF2-40B4-BE49-F238E27FC236}">
                <a16:creationId xmlns:a16="http://schemas.microsoft.com/office/drawing/2014/main" id="{695B1805-D977-5956-DCA8-3302FEC2366B}"/>
              </a:ext>
            </a:extLst>
          </p:cNvPr>
          <p:cNvSpPr txBox="1"/>
          <p:nvPr/>
        </p:nvSpPr>
        <p:spPr>
          <a:xfrm>
            <a:off x="5626100" y="4533900"/>
            <a:ext cx="2178930" cy="369332"/>
          </a:xfrm>
          <a:prstGeom prst="rect">
            <a:avLst/>
          </a:prstGeom>
          <a:noFill/>
        </p:spPr>
        <p:txBody>
          <a:bodyPr wrap="none" rtlCol="0">
            <a:spAutoFit/>
          </a:bodyPr>
          <a:lstStyle/>
          <a:p>
            <a:r>
              <a:rPr lang="en-US" dirty="0">
                <a:solidFill>
                  <a:schemeClr val="accent2"/>
                </a:solidFill>
              </a:rPr>
              <a:t>F</a:t>
            </a:r>
            <a:r>
              <a:rPr lang="en-EG" dirty="0">
                <a:solidFill>
                  <a:schemeClr val="accent2"/>
                </a:solidFill>
              </a:rPr>
              <a:t>eed back from users</a:t>
            </a:r>
          </a:p>
        </p:txBody>
      </p:sp>
      <p:pic>
        <p:nvPicPr>
          <p:cNvPr id="4" name="Picture 3" descr="A logo of a globe with a graduation cap&#10;&#10;Description automatically generated">
            <a:extLst>
              <a:ext uri="{FF2B5EF4-FFF2-40B4-BE49-F238E27FC236}">
                <a16:creationId xmlns:a16="http://schemas.microsoft.com/office/drawing/2014/main" id="{8578FD87-1AFB-D41D-F9A5-D15E52EF0DCC}"/>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641653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8A3B65-6F70-2A31-51DB-F037F6387807}"/>
              </a:ext>
            </a:extLst>
          </p:cNvPr>
          <p:cNvPicPr>
            <a:picLocks noChangeAspect="1"/>
          </p:cNvPicPr>
          <p:nvPr/>
        </p:nvPicPr>
        <p:blipFill>
          <a:blip r:embed="rId2"/>
          <a:stretch>
            <a:fillRect/>
          </a:stretch>
        </p:blipFill>
        <p:spPr>
          <a:xfrm>
            <a:off x="647700" y="23812"/>
            <a:ext cx="10731500" cy="6707188"/>
          </a:xfrm>
          <a:prstGeom prst="rect">
            <a:avLst/>
          </a:prstGeom>
        </p:spPr>
      </p:pic>
      <p:sp>
        <p:nvSpPr>
          <p:cNvPr id="3" name="TextBox 2">
            <a:extLst>
              <a:ext uri="{FF2B5EF4-FFF2-40B4-BE49-F238E27FC236}">
                <a16:creationId xmlns:a16="http://schemas.microsoft.com/office/drawing/2014/main" id="{75332772-0BAC-696F-1204-03DA463C95A2}"/>
              </a:ext>
            </a:extLst>
          </p:cNvPr>
          <p:cNvSpPr txBox="1"/>
          <p:nvPr/>
        </p:nvSpPr>
        <p:spPr>
          <a:xfrm>
            <a:off x="3619500" y="1460500"/>
            <a:ext cx="6092758" cy="369332"/>
          </a:xfrm>
          <a:prstGeom prst="rect">
            <a:avLst/>
          </a:prstGeom>
          <a:noFill/>
        </p:spPr>
        <p:txBody>
          <a:bodyPr wrap="none" rtlCol="0">
            <a:spAutoFit/>
          </a:bodyPr>
          <a:lstStyle/>
          <a:p>
            <a:r>
              <a:rPr lang="en-US" dirty="0">
                <a:solidFill>
                  <a:schemeClr val="accent2"/>
                </a:solidFill>
              </a:rPr>
              <a:t>Y</a:t>
            </a:r>
            <a:r>
              <a:rPr lang="en-EG" dirty="0">
                <a:solidFill>
                  <a:schemeClr val="accent2"/>
                </a:solidFill>
              </a:rPr>
              <a:t>ou can filter by university | faculty | course name | exam type</a:t>
            </a:r>
          </a:p>
        </p:txBody>
      </p:sp>
      <p:pic>
        <p:nvPicPr>
          <p:cNvPr id="4" name="Picture 3" descr="A logo of a globe with a graduation cap&#10;&#10;Description automatically generated">
            <a:extLst>
              <a:ext uri="{FF2B5EF4-FFF2-40B4-BE49-F238E27FC236}">
                <a16:creationId xmlns:a16="http://schemas.microsoft.com/office/drawing/2014/main" id="{86C30CD3-02CC-2B29-3B43-9B7C520A01BC}"/>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977181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7BD792-9E28-1F3D-46D2-B8FEA2E8BF1D}"/>
              </a:ext>
            </a:extLst>
          </p:cNvPr>
          <p:cNvPicPr>
            <a:picLocks noChangeAspect="1"/>
          </p:cNvPicPr>
          <p:nvPr/>
        </p:nvPicPr>
        <p:blipFill>
          <a:blip r:embed="rId2"/>
          <a:stretch>
            <a:fillRect/>
          </a:stretch>
        </p:blipFill>
        <p:spPr>
          <a:xfrm>
            <a:off x="2209800" y="1000125"/>
            <a:ext cx="7772400" cy="4857750"/>
          </a:xfrm>
          <a:prstGeom prst="rect">
            <a:avLst/>
          </a:prstGeom>
        </p:spPr>
      </p:pic>
      <p:pic>
        <p:nvPicPr>
          <p:cNvPr id="3" name="Picture 2" descr="A logo of a globe with a graduation cap&#10;&#10;Description automatically generated">
            <a:extLst>
              <a:ext uri="{FF2B5EF4-FFF2-40B4-BE49-F238E27FC236}">
                <a16:creationId xmlns:a16="http://schemas.microsoft.com/office/drawing/2014/main" id="{D9AFF2A9-CF41-73A1-12B2-3D10A6EFAF7E}"/>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311788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Placeholder 51" descr="A screenshot of a cellphone&#10;&#10;Description automatically generated">
            <a:extLst>
              <a:ext uri="{FF2B5EF4-FFF2-40B4-BE49-F238E27FC236}">
                <a16:creationId xmlns:a16="http://schemas.microsoft.com/office/drawing/2014/main" id="{6E6C42FC-35F4-7CC0-62F7-F922F720D4BB}"/>
              </a:ext>
            </a:extLst>
          </p:cNvPr>
          <p:cNvPicPr>
            <a:picLocks noGrp="1" noChangeAspect="1"/>
          </p:cNvPicPr>
          <p:nvPr>
            <p:ph type="pic" sz="quarter" idx="11"/>
          </p:nvPr>
        </p:nvPicPr>
        <p:blipFill>
          <a:blip r:embed="rId2"/>
          <a:srcRect t="18396" b="18396"/>
          <a:stretch>
            <a:fillRect/>
          </a:stretch>
        </p:blipFill>
        <p:spPr>
          <a:xfrm>
            <a:off x="7148430" y="0"/>
            <a:ext cx="5024437" cy="6888163"/>
          </a:xfrm>
          <a:custGeom>
            <a:avLst/>
            <a:gdLst>
              <a:gd name="connsiteX0" fmla="*/ 0 w 5024825"/>
              <a:gd name="connsiteY0" fmla="*/ 0 h 6858000"/>
              <a:gd name="connsiteX1" fmla="*/ 5024825 w 5024825"/>
              <a:gd name="connsiteY1" fmla="*/ 0 h 6858000"/>
              <a:gd name="connsiteX2" fmla="*/ 5024825 w 5024825"/>
              <a:gd name="connsiteY2" fmla="*/ 6858000 h 6858000"/>
              <a:gd name="connsiteX3" fmla="*/ 0 w 5024825"/>
              <a:gd name="connsiteY3" fmla="*/ 6858000 h 6858000"/>
              <a:gd name="connsiteX4" fmla="*/ 0 w 5024825"/>
              <a:gd name="connsiteY4" fmla="*/ 0 h 6858000"/>
              <a:gd name="connsiteX0" fmla="*/ 2246243 w 5024825"/>
              <a:gd name="connsiteY0" fmla="*/ 9939 h 6858000"/>
              <a:gd name="connsiteX1" fmla="*/ 5024825 w 5024825"/>
              <a:gd name="connsiteY1" fmla="*/ 0 h 6858000"/>
              <a:gd name="connsiteX2" fmla="*/ 5024825 w 5024825"/>
              <a:gd name="connsiteY2" fmla="*/ 6858000 h 6858000"/>
              <a:gd name="connsiteX3" fmla="*/ 0 w 5024825"/>
              <a:gd name="connsiteY3" fmla="*/ 6858000 h 6858000"/>
              <a:gd name="connsiteX4" fmla="*/ 2246243 w 5024825"/>
              <a:gd name="connsiteY4" fmla="*/ 9939 h 6858000"/>
              <a:gd name="connsiteX0" fmla="*/ 1898374 w 5024825"/>
              <a:gd name="connsiteY0" fmla="*/ 0 h 6887818"/>
              <a:gd name="connsiteX1" fmla="*/ 5024825 w 5024825"/>
              <a:gd name="connsiteY1" fmla="*/ 29818 h 6887818"/>
              <a:gd name="connsiteX2" fmla="*/ 5024825 w 5024825"/>
              <a:gd name="connsiteY2" fmla="*/ 6887818 h 6887818"/>
              <a:gd name="connsiteX3" fmla="*/ 0 w 5024825"/>
              <a:gd name="connsiteY3" fmla="*/ 6887818 h 6887818"/>
              <a:gd name="connsiteX4" fmla="*/ 1898374 w 5024825"/>
              <a:gd name="connsiteY4" fmla="*/ 0 h 6887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4825" h="6887818">
                <a:moveTo>
                  <a:pt x="1898374" y="0"/>
                </a:moveTo>
                <a:lnTo>
                  <a:pt x="5024825" y="29818"/>
                </a:lnTo>
                <a:lnTo>
                  <a:pt x="5024825" y="6887818"/>
                </a:lnTo>
                <a:lnTo>
                  <a:pt x="0" y="6887818"/>
                </a:lnTo>
                <a:lnTo>
                  <a:pt x="1898374" y="0"/>
                </a:lnTo>
                <a:close/>
              </a:path>
            </a:pathLst>
          </a:custGeom>
          <a:solidFill>
            <a:schemeClr val="bg2"/>
          </a:solidFill>
        </p:spPr>
      </p:pic>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3</a:t>
            </a:fld>
            <a:endParaRPr lang="en-US" dirty="0"/>
          </a:p>
        </p:txBody>
      </p:sp>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a:xfrm>
            <a:off x="796322" y="320040"/>
            <a:ext cx="6732237" cy="1017147"/>
          </a:xfrm>
        </p:spPr>
        <p:txBody>
          <a:bodyPr>
            <a:noAutofit/>
          </a:bodyPr>
          <a:lstStyle/>
          <a:p>
            <a:r>
              <a:rPr lang="en-EG" b="1" dirty="0">
                <a:latin typeface="Verdana" panose="020B0604030504040204" pitchFamily="34" charset="0"/>
                <a:ea typeface="Verdana" panose="020B0604030504040204" pitchFamily="34" charset="0"/>
                <a:cs typeface="Verdana" panose="020B0604030504040204" pitchFamily="34" charset="0"/>
              </a:rPr>
              <a:t>Description</a:t>
            </a:r>
            <a:endParaRPr lang="en-US" dirty="0"/>
          </a:p>
        </p:txBody>
      </p:sp>
      <p:pic>
        <p:nvPicPr>
          <p:cNvPr id="2" name="Picture 1" descr="A logo of a globe with a graduation cap&#10;&#10;Description automatically generated">
            <a:extLst>
              <a:ext uri="{FF2B5EF4-FFF2-40B4-BE49-F238E27FC236}">
                <a16:creationId xmlns:a16="http://schemas.microsoft.com/office/drawing/2014/main" id="{6B757502-F30C-FFCC-1C16-062619DB3CEF}"/>
              </a:ext>
            </a:extLst>
          </p:cNvPr>
          <p:cNvPicPr>
            <a:picLocks noChangeAspect="1"/>
          </p:cNvPicPr>
          <p:nvPr/>
        </p:nvPicPr>
        <p:blipFill>
          <a:blip r:embed="rId3"/>
          <a:stretch>
            <a:fillRect/>
          </a:stretch>
        </p:blipFill>
        <p:spPr>
          <a:xfrm>
            <a:off x="10684336" y="320040"/>
            <a:ext cx="1207257" cy="1109898"/>
          </a:xfrm>
          <a:prstGeom prst="rect">
            <a:avLst/>
          </a:prstGeom>
        </p:spPr>
      </p:pic>
      <p:sp>
        <p:nvSpPr>
          <p:cNvPr id="74" name="TextBox 73">
            <a:extLst>
              <a:ext uri="{FF2B5EF4-FFF2-40B4-BE49-F238E27FC236}">
                <a16:creationId xmlns:a16="http://schemas.microsoft.com/office/drawing/2014/main" id="{89B2D566-99FB-66BC-80D6-86085312EF0C}"/>
              </a:ext>
            </a:extLst>
          </p:cNvPr>
          <p:cNvSpPr txBox="1"/>
          <p:nvPr/>
        </p:nvSpPr>
        <p:spPr>
          <a:xfrm>
            <a:off x="914400" y="1809135"/>
            <a:ext cx="5584723" cy="2308324"/>
          </a:xfrm>
          <a:prstGeom prst="rect">
            <a:avLst/>
          </a:prstGeom>
          <a:noFill/>
        </p:spPr>
        <p:txBody>
          <a:bodyPr wrap="square" rtlCol="0">
            <a:spAutoFit/>
          </a:bodyPr>
          <a:lstStyle/>
          <a:p>
            <a:r>
              <a:rPr lang="en-US" dirty="0" err="1">
                <a:latin typeface="Verdana" panose="020B0604030504040204" pitchFamily="34" charset="0"/>
                <a:ea typeface="Verdana" panose="020B0604030504040204" pitchFamily="34" charset="0"/>
                <a:cs typeface="Verdana" panose="020B0604030504040204" pitchFamily="34" charset="0"/>
              </a:rPr>
              <a:t>QuizzesHub</a:t>
            </a:r>
            <a:r>
              <a:rPr lang="en-US" dirty="0">
                <a:latin typeface="Verdana" panose="020B0604030504040204" pitchFamily="34" charset="0"/>
                <a:ea typeface="Verdana" panose="020B0604030504040204" pitchFamily="34" charset="0"/>
                <a:cs typeface="Verdana" panose="020B0604030504040204" pitchFamily="34" charset="0"/>
              </a:rPr>
              <a:t> is an online quiz platform allows students to take quizzes across a wide range of courses, organized by universities, faculties, and majors. The platform enables users to filter quizzes by their specific academic institution, track their scores in real-time, and view a detailed performance history. </a:t>
            </a:r>
          </a:p>
          <a:p>
            <a:endParaRPr lang="en-US" dirty="0"/>
          </a:p>
        </p:txBody>
      </p:sp>
    </p:spTree>
    <p:extLst>
      <p:ext uri="{BB962C8B-B14F-4D97-AF65-F5344CB8AC3E}">
        <p14:creationId xmlns:p14="http://schemas.microsoft.com/office/powerpoint/2010/main" val="42559735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027308-EF17-5F7C-81BE-DE106F4B817B}"/>
              </a:ext>
            </a:extLst>
          </p:cNvPr>
          <p:cNvPicPr>
            <a:picLocks noChangeAspect="1"/>
          </p:cNvPicPr>
          <p:nvPr/>
        </p:nvPicPr>
        <p:blipFill>
          <a:blip r:embed="rId2"/>
          <a:stretch>
            <a:fillRect/>
          </a:stretch>
        </p:blipFill>
        <p:spPr>
          <a:xfrm>
            <a:off x="660400" y="31750"/>
            <a:ext cx="10744200" cy="6715125"/>
          </a:xfrm>
          <a:prstGeom prst="rect">
            <a:avLst/>
          </a:prstGeom>
        </p:spPr>
      </p:pic>
      <p:pic>
        <p:nvPicPr>
          <p:cNvPr id="2" name="Picture 1" descr="A logo of a globe with a graduation cap&#10;&#10;Description automatically generated">
            <a:extLst>
              <a:ext uri="{FF2B5EF4-FFF2-40B4-BE49-F238E27FC236}">
                <a16:creationId xmlns:a16="http://schemas.microsoft.com/office/drawing/2014/main" id="{E2921340-0730-FBC8-4D52-A5FE3F119FD3}"/>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08080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ECD528-97AC-AAB3-F98D-D521A50E3646}"/>
              </a:ext>
            </a:extLst>
          </p:cNvPr>
          <p:cNvPicPr>
            <a:picLocks noChangeAspect="1"/>
          </p:cNvPicPr>
          <p:nvPr/>
        </p:nvPicPr>
        <p:blipFill>
          <a:blip r:embed="rId2"/>
          <a:stretch>
            <a:fillRect/>
          </a:stretch>
        </p:blipFill>
        <p:spPr>
          <a:xfrm>
            <a:off x="609600" y="0"/>
            <a:ext cx="10972800" cy="6858000"/>
          </a:xfrm>
          <a:prstGeom prst="rect">
            <a:avLst/>
          </a:prstGeom>
        </p:spPr>
      </p:pic>
      <p:pic>
        <p:nvPicPr>
          <p:cNvPr id="3" name="Picture 2" descr="A logo of a globe with a graduation cap&#10;&#10;Description automatically generated">
            <a:extLst>
              <a:ext uri="{FF2B5EF4-FFF2-40B4-BE49-F238E27FC236}">
                <a16:creationId xmlns:a16="http://schemas.microsoft.com/office/drawing/2014/main" id="{ABD39071-C2ED-20DC-778E-745ED554EFB5}"/>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6389528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A7ECC2-2455-6331-55A5-5828C3BB0E9C}"/>
              </a:ext>
            </a:extLst>
          </p:cNvPr>
          <p:cNvPicPr>
            <a:picLocks noChangeAspect="1"/>
          </p:cNvPicPr>
          <p:nvPr/>
        </p:nvPicPr>
        <p:blipFill>
          <a:blip r:embed="rId2"/>
          <a:stretch>
            <a:fillRect/>
          </a:stretch>
        </p:blipFill>
        <p:spPr>
          <a:xfrm>
            <a:off x="660400" y="31750"/>
            <a:ext cx="10922000" cy="6826250"/>
          </a:xfrm>
          <a:prstGeom prst="rect">
            <a:avLst/>
          </a:prstGeom>
        </p:spPr>
      </p:pic>
      <p:pic>
        <p:nvPicPr>
          <p:cNvPr id="3" name="Picture 2" descr="A logo of a globe with a graduation cap&#10;&#10;Description automatically generated">
            <a:extLst>
              <a:ext uri="{FF2B5EF4-FFF2-40B4-BE49-F238E27FC236}">
                <a16:creationId xmlns:a16="http://schemas.microsoft.com/office/drawing/2014/main" id="{A4B0E831-CB71-3E00-3613-43E27734EBFA}"/>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0416011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62A1EB-161D-BB37-CBC7-909BD6B2C545}"/>
              </a:ext>
            </a:extLst>
          </p:cNvPr>
          <p:cNvPicPr>
            <a:picLocks noChangeAspect="1"/>
          </p:cNvPicPr>
          <p:nvPr/>
        </p:nvPicPr>
        <p:blipFill>
          <a:blip r:embed="rId2"/>
          <a:stretch>
            <a:fillRect/>
          </a:stretch>
        </p:blipFill>
        <p:spPr>
          <a:xfrm>
            <a:off x="596900" y="-7938"/>
            <a:ext cx="10985500" cy="6865938"/>
          </a:xfrm>
          <a:prstGeom prst="rect">
            <a:avLst/>
          </a:prstGeom>
        </p:spPr>
      </p:pic>
      <p:sp>
        <p:nvSpPr>
          <p:cNvPr id="5" name="TextBox 4">
            <a:extLst>
              <a:ext uri="{FF2B5EF4-FFF2-40B4-BE49-F238E27FC236}">
                <a16:creationId xmlns:a16="http://schemas.microsoft.com/office/drawing/2014/main" id="{E89FC095-1972-866D-1BD4-7E59FA09EF04}"/>
              </a:ext>
            </a:extLst>
          </p:cNvPr>
          <p:cNvSpPr txBox="1"/>
          <p:nvPr/>
        </p:nvSpPr>
        <p:spPr>
          <a:xfrm>
            <a:off x="5346700" y="5016500"/>
            <a:ext cx="3496022" cy="369332"/>
          </a:xfrm>
          <a:prstGeom prst="rect">
            <a:avLst/>
          </a:prstGeom>
          <a:noFill/>
        </p:spPr>
        <p:txBody>
          <a:bodyPr wrap="none" rtlCol="0">
            <a:spAutoFit/>
          </a:bodyPr>
          <a:lstStyle/>
          <a:p>
            <a:r>
              <a:rPr lang="en-US" dirty="0">
                <a:solidFill>
                  <a:schemeClr val="accent2"/>
                </a:solidFill>
              </a:rPr>
              <a:t>T</a:t>
            </a:r>
            <a:r>
              <a:rPr lang="en-EG" dirty="0">
                <a:solidFill>
                  <a:schemeClr val="accent2"/>
                </a:solidFill>
              </a:rPr>
              <a:t>hat is new exams the users send it</a:t>
            </a:r>
          </a:p>
        </p:txBody>
      </p:sp>
      <p:pic>
        <p:nvPicPr>
          <p:cNvPr id="3" name="Picture 2" descr="A logo of a globe with a graduation cap&#10;&#10;Description automatically generated">
            <a:extLst>
              <a:ext uri="{FF2B5EF4-FFF2-40B4-BE49-F238E27FC236}">
                <a16:creationId xmlns:a16="http://schemas.microsoft.com/office/drawing/2014/main" id="{B8699815-52FF-5F99-7E18-60B14D606C1E}"/>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5527940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D716DA-DB1D-CA4A-FCE8-B2352F1EE2CA}"/>
              </a:ext>
            </a:extLst>
          </p:cNvPr>
          <p:cNvPicPr>
            <a:picLocks noChangeAspect="1"/>
          </p:cNvPicPr>
          <p:nvPr/>
        </p:nvPicPr>
        <p:blipFill>
          <a:blip r:embed="rId2"/>
          <a:stretch>
            <a:fillRect/>
          </a:stretch>
        </p:blipFill>
        <p:spPr>
          <a:xfrm>
            <a:off x="584200" y="-15876"/>
            <a:ext cx="10998200" cy="6873875"/>
          </a:xfrm>
          <a:prstGeom prst="rect">
            <a:avLst/>
          </a:prstGeom>
        </p:spPr>
      </p:pic>
      <p:sp>
        <p:nvSpPr>
          <p:cNvPr id="3" name="TextBox 2">
            <a:extLst>
              <a:ext uri="{FF2B5EF4-FFF2-40B4-BE49-F238E27FC236}">
                <a16:creationId xmlns:a16="http://schemas.microsoft.com/office/drawing/2014/main" id="{23B135F1-A8F6-B2BD-864C-15FF7EBB2D3E}"/>
              </a:ext>
            </a:extLst>
          </p:cNvPr>
          <p:cNvSpPr txBox="1"/>
          <p:nvPr/>
        </p:nvSpPr>
        <p:spPr>
          <a:xfrm>
            <a:off x="5664200" y="5473700"/>
            <a:ext cx="4242956" cy="369332"/>
          </a:xfrm>
          <a:prstGeom prst="rect">
            <a:avLst/>
          </a:prstGeom>
          <a:noFill/>
        </p:spPr>
        <p:txBody>
          <a:bodyPr wrap="none" rtlCol="0">
            <a:spAutoFit/>
          </a:bodyPr>
          <a:lstStyle/>
          <a:p>
            <a:r>
              <a:rPr lang="en-US" dirty="0">
                <a:solidFill>
                  <a:schemeClr val="accent2"/>
                </a:solidFill>
              </a:rPr>
              <a:t>T</a:t>
            </a:r>
            <a:r>
              <a:rPr lang="en-EG" dirty="0">
                <a:solidFill>
                  <a:schemeClr val="accent2"/>
                </a:solidFill>
              </a:rPr>
              <a:t>hat is a pdf file and the admin will insert it</a:t>
            </a:r>
          </a:p>
        </p:txBody>
      </p:sp>
      <p:pic>
        <p:nvPicPr>
          <p:cNvPr id="4" name="Picture 3" descr="A logo of a globe with a graduation cap&#10;&#10;Description automatically generated">
            <a:extLst>
              <a:ext uri="{FF2B5EF4-FFF2-40B4-BE49-F238E27FC236}">
                <a16:creationId xmlns:a16="http://schemas.microsoft.com/office/drawing/2014/main" id="{F73D409B-8CFE-54F6-9A2C-1346D8B99913}"/>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5268064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45B9CC-FCC7-99CD-2EB8-39F20638D113}"/>
              </a:ext>
            </a:extLst>
          </p:cNvPr>
          <p:cNvPicPr>
            <a:picLocks noChangeAspect="1"/>
          </p:cNvPicPr>
          <p:nvPr/>
        </p:nvPicPr>
        <p:blipFill>
          <a:blip r:embed="rId2"/>
          <a:stretch>
            <a:fillRect/>
          </a:stretch>
        </p:blipFill>
        <p:spPr>
          <a:xfrm>
            <a:off x="596900" y="-7938"/>
            <a:ext cx="10718800" cy="6699251"/>
          </a:xfrm>
          <a:prstGeom prst="rect">
            <a:avLst/>
          </a:prstGeom>
        </p:spPr>
      </p:pic>
      <p:sp>
        <p:nvSpPr>
          <p:cNvPr id="3" name="TextBox 2">
            <a:extLst>
              <a:ext uri="{FF2B5EF4-FFF2-40B4-BE49-F238E27FC236}">
                <a16:creationId xmlns:a16="http://schemas.microsoft.com/office/drawing/2014/main" id="{84C306BC-B9F9-BC58-2251-B1C126D4C448}"/>
              </a:ext>
            </a:extLst>
          </p:cNvPr>
          <p:cNvSpPr txBox="1"/>
          <p:nvPr/>
        </p:nvSpPr>
        <p:spPr>
          <a:xfrm>
            <a:off x="6223000" y="2418357"/>
            <a:ext cx="4254500" cy="923330"/>
          </a:xfrm>
          <a:prstGeom prst="rect">
            <a:avLst/>
          </a:prstGeom>
          <a:noFill/>
        </p:spPr>
        <p:txBody>
          <a:bodyPr wrap="square" rtlCol="0">
            <a:spAutoFit/>
          </a:bodyPr>
          <a:lstStyle/>
          <a:p>
            <a:r>
              <a:rPr lang="en-US" dirty="0">
                <a:solidFill>
                  <a:schemeClr val="accent2"/>
                </a:solidFill>
              </a:rPr>
              <a:t>W</a:t>
            </a:r>
            <a:r>
              <a:rPr lang="en-EG" dirty="0">
                <a:solidFill>
                  <a:schemeClr val="accent2"/>
                </a:solidFill>
              </a:rPr>
              <a:t>hen createing an exam, you select university, faculty, major, course, type, date and duration of exam</a:t>
            </a:r>
          </a:p>
        </p:txBody>
      </p:sp>
      <p:pic>
        <p:nvPicPr>
          <p:cNvPr id="4" name="Picture 3" descr="A logo of a globe with a graduation cap&#10;&#10;Description automatically generated">
            <a:extLst>
              <a:ext uri="{FF2B5EF4-FFF2-40B4-BE49-F238E27FC236}">
                <a16:creationId xmlns:a16="http://schemas.microsoft.com/office/drawing/2014/main" id="{06F31B6F-390A-04F8-CA4C-802871314B11}"/>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1211152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0AF75D-51A1-9381-D008-15D798672C14}"/>
              </a:ext>
            </a:extLst>
          </p:cNvPr>
          <p:cNvPicPr>
            <a:picLocks noChangeAspect="1"/>
          </p:cNvPicPr>
          <p:nvPr/>
        </p:nvPicPr>
        <p:blipFill>
          <a:blip r:embed="rId2"/>
          <a:stretch>
            <a:fillRect/>
          </a:stretch>
        </p:blipFill>
        <p:spPr>
          <a:xfrm>
            <a:off x="959464" y="333579"/>
            <a:ext cx="9305413" cy="5815883"/>
          </a:xfrm>
          <a:prstGeom prst="rect">
            <a:avLst/>
          </a:prstGeom>
        </p:spPr>
      </p:pic>
      <p:sp>
        <p:nvSpPr>
          <p:cNvPr id="4" name="TextBox 3">
            <a:extLst>
              <a:ext uri="{FF2B5EF4-FFF2-40B4-BE49-F238E27FC236}">
                <a16:creationId xmlns:a16="http://schemas.microsoft.com/office/drawing/2014/main" id="{F8527D43-18E2-5BBA-25A2-721206C0684A}"/>
              </a:ext>
            </a:extLst>
          </p:cNvPr>
          <p:cNvSpPr txBox="1"/>
          <p:nvPr/>
        </p:nvSpPr>
        <p:spPr>
          <a:xfrm>
            <a:off x="127000" y="3937000"/>
            <a:ext cx="2835071" cy="369332"/>
          </a:xfrm>
          <a:prstGeom prst="rect">
            <a:avLst/>
          </a:prstGeom>
          <a:noFill/>
        </p:spPr>
        <p:txBody>
          <a:bodyPr wrap="none" rtlCol="0">
            <a:spAutoFit/>
          </a:bodyPr>
          <a:lstStyle/>
          <a:p>
            <a:r>
              <a:rPr lang="en-US" dirty="0">
                <a:solidFill>
                  <a:schemeClr val="accent2"/>
                </a:solidFill>
              </a:rPr>
              <a:t>C</a:t>
            </a:r>
            <a:r>
              <a:rPr lang="en-EG" dirty="0">
                <a:solidFill>
                  <a:schemeClr val="accent2"/>
                </a:solidFill>
              </a:rPr>
              <a:t>hoose the type of question</a:t>
            </a:r>
          </a:p>
        </p:txBody>
      </p:sp>
      <p:sp>
        <p:nvSpPr>
          <p:cNvPr id="5" name="TextBox 4">
            <a:extLst>
              <a:ext uri="{FF2B5EF4-FFF2-40B4-BE49-F238E27FC236}">
                <a16:creationId xmlns:a16="http://schemas.microsoft.com/office/drawing/2014/main" id="{058D899B-4079-1BCE-305A-E5699B7E58CE}"/>
              </a:ext>
            </a:extLst>
          </p:cNvPr>
          <p:cNvSpPr txBox="1"/>
          <p:nvPr/>
        </p:nvSpPr>
        <p:spPr>
          <a:xfrm>
            <a:off x="330200" y="5130800"/>
            <a:ext cx="2697020" cy="369332"/>
          </a:xfrm>
          <a:prstGeom prst="rect">
            <a:avLst/>
          </a:prstGeom>
          <a:noFill/>
        </p:spPr>
        <p:txBody>
          <a:bodyPr wrap="none" rtlCol="0">
            <a:spAutoFit/>
          </a:bodyPr>
          <a:lstStyle/>
          <a:p>
            <a:r>
              <a:rPr lang="en-US" dirty="0">
                <a:solidFill>
                  <a:schemeClr val="accent2"/>
                </a:solidFill>
              </a:rPr>
              <a:t>C</a:t>
            </a:r>
            <a:r>
              <a:rPr lang="en-EG" dirty="0">
                <a:solidFill>
                  <a:schemeClr val="accent2"/>
                </a:solidFill>
              </a:rPr>
              <a:t>hoose the type of ansewr</a:t>
            </a:r>
          </a:p>
        </p:txBody>
      </p:sp>
      <p:sp>
        <p:nvSpPr>
          <p:cNvPr id="6" name="TextBox 5">
            <a:extLst>
              <a:ext uri="{FF2B5EF4-FFF2-40B4-BE49-F238E27FC236}">
                <a16:creationId xmlns:a16="http://schemas.microsoft.com/office/drawing/2014/main" id="{6E4DB19D-16F5-BA0D-9B2A-B09829AE0C52}"/>
              </a:ext>
            </a:extLst>
          </p:cNvPr>
          <p:cNvSpPr txBox="1"/>
          <p:nvPr/>
        </p:nvSpPr>
        <p:spPr>
          <a:xfrm>
            <a:off x="8039100" y="5035034"/>
            <a:ext cx="2299284" cy="369332"/>
          </a:xfrm>
          <a:prstGeom prst="rect">
            <a:avLst/>
          </a:prstGeom>
          <a:noFill/>
        </p:spPr>
        <p:txBody>
          <a:bodyPr wrap="none" rtlCol="0">
            <a:spAutoFit/>
          </a:bodyPr>
          <a:lstStyle/>
          <a:p>
            <a:r>
              <a:rPr lang="en-US" dirty="0">
                <a:solidFill>
                  <a:schemeClr val="accent2"/>
                </a:solidFill>
              </a:rPr>
              <a:t>S</a:t>
            </a:r>
            <a:r>
              <a:rPr lang="en-EG" dirty="0">
                <a:solidFill>
                  <a:schemeClr val="accent2"/>
                </a:solidFill>
              </a:rPr>
              <a:t>et the correct answer</a:t>
            </a:r>
          </a:p>
        </p:txBody>
      </p:sp>
      <p:pic>
        <p:nvPicPr>
          <p:cNvPr id="3" name="Picture 2" descr="A logo of a globe with a graduation cap&#10;&#10;Description automatically generated">
            <a:extLst>
              <a:ext uri="{FF2B5EF4-FFF2-40B4-BE49-F238E27FC236}">
                <a16:creationId xmlns:a16="http://schemas.microsoft.com/office/drawing/2014/main" id="{1B4C176F-6AA0-0D0A-6348-A27964F7EE29}"/>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2484762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F940D5-BDE3-F441-097B-417080019B18}"/>
              </a:ext>
            </a:extLst>
          </p:cNvPr>
          <p:cNvPicPr>
            <a:picLocks noChangeAspect="1"/>
          </p:cNvPicPr>
          <p:nvPr/>
        </p:nvPicPr>
        <p:blipFill>
          <a:blip r:embed="rId2"/>
          <a:stretch>
            <a:fillRect/>
          </a:stretch>
        </p:blipFill>
        <p:spPr>
          <a:xfrm>
            <a:off x="762000" y="95250"/>
            <a:ext cx="10731500" cy="6707188"/>
          </a:xfrm>
          <a:prstGeom prst="rect">
            <a:avLst/>
          </a:prstGeom>
        </p:spPr>
      </p:pic>
      <p:sp>
        <p:nvSpPr>
          <p:cNvPr id="3" name="TextBox 2">
            <a:extLst>
              <a:ext uri="{FF2B5EF4-FFF2-40B4-BE49-F238E27FC236}">
                <a16:creationId xmlns:a16="http://schemas.microsoft.com/office/drawing/2014/main" id="{68C8D517-E272-AE23-27B9-E4A70AFE1E33}"/>
              </a:ext>
            </a:extLst>
          </p:cNvPr>
          <p:cNvSpPr txBox="1"/>
          <p:nvPr/>
        </p:nvSpPr>
        <p:spPr>
          <a:xfrm>
            <a:off x="2832100" y="2019300"/>
            <a:ext cx="4214487" cy="369332"/>
          </a:xfrm>
          <a:prstGeom prst="rect">
            <a:avLst/>
          </a:prstGeom>
          <a:noFill/>
        </p:spPr>
        <p:txBody>
          <a:bodyPr wrap="none" rtlCol="0">
            <a:spAutoFit/>
          </a:bodyPr>
          <a:lstStyle/>
          <a:p>
            <a:r>
              <a:rPr lang="en-US" dirty="0">
                <a:solidFill>
                  <a:schemeClr val="accent2"/>
                </a:solidFill>
              </a:rPr>
              <a:t>W</a:t>
            </a:r>
            <a:r>
              <a:rPr lang="en-EG" dirty="0">
                <a:solidFill>
                  <a:schemeClr val="accent2"/>
                </a:solidFill>
              </a:rPr>
              <a:t>hen user send exam, he win +100 points</a:t>
            </a:r>
          </a:p>
        </p:txBody>
      </p:sp>
      <p:pic>
        <p:nvPicPr>
          <p:cNvPr id="4" name="Picture 3" descr="A logo of a globe with a graduation cap&#10;&#10;Description automatically generated">
            <a:extLst>
              <a:ext uri="{FF2B5EF4-FFF2-40B4-BE49-F238E27FC236}">
                <a16:creationId xmlns:a16="http://schemas.microsoft.com/office/drawing/2014/main" id="{E376D9F8-D728-5E61-5D58-292C85963326}"/>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0055276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9C6D4-A1A0-0071-103A-75710E37078D}"/>
              </a:ext>
            </a:extLst>
          </p:cNvPr>
          <p:cNvSpPr>
            <a:spLocks noGrp="1"/>
          </p:cNvSpPr>
          <p:nvPr>
            <p:ph type="title"/>
          </p:nvPr>
        </p:nvSpPr>
        <p:spPr/>
        <p:txBody>
          <a:bodyPr/>
          <a:lstStyle/>
          <a:p>
            <a:r>
              <a:rPr lang="en-EG" dirty="0"/>
              <a:t>Summary</a:t>
            </a:r>
          </a:p>
        </p:txBody>
      </p:sp>
      <p:pic>
        <p:nvPicPr>
          <p:cNvPr id="7" name="Content Placeholder 6">
            <a:extLst>
              <a:ext uri="{FF2B5EF4-FFF2-40B4-BE49-F238E27FC236}">
                <a16:creationId xmlns:a16="http://schemas.microsoft.com/office/drawing/2014/main" id="{BF535E34-AA2B-5818-0243-D87D2F0392E7}"/>
              </a:ext>
            </a:extLst>
          </p:cNvPr>
          <p:cNvPicPr>
            <a:picLocks noGrp="1" noChangeAspect="1"/>
          </p:cNvPicPr>
          <p:nvPr>
            <p:ph idx="1"/>
          </p:nvPr>
        </p:nvPicPr>
        <p:blipFill>
          <a:blip r:embed="rId2"/>
          <a:stretch>
            <a:fillRect/>
          </a:stretch>
        </p:blipFill>
        <p:spPr>
          <a:xfrm>
            <a:off x="5183188" y="1495425"/>
            <a:ext cx="6172200" cy="3857625"/>
          </a:xfrm>
        </p:spPr>
      </p:pic>
      <p:sp>
        <p:nvSpPr>
          <p:cNvPr id="4" name="Text Placeholder 3">
            <a:extLst>
              <a:ext uri="{FF2B5EF4-FFF2-40B4-BE49-F238E27FC236}">
                <a16:creationId xmlns:a16="http://schemas.microsoft.com/office/drawing/2014/main" id="{B1D8336B-C132-FBCC-30DA-D197E2DCC0D1}"/>
              </a:ext>
            </a:extLst>
          </p:cNvPr>
          <p:cNvSpPr>
            <a:spLocks noGrp="1"/>
          </p:cNvSpPr>
          <p:nvPr>
            <p:ph type="body" sz="half" idx="2"/>
          </p:nvPr>
        </p:nvSpPr>
        <p:spPr/>
        <p:txBody>
          <a:bodyPr/>
          <a:lstStyle/>
          <a:p>
            <a:r>
              <a:rPr lang="en-US" i="1" dirty="0">
                <a:latin typeface="Verdana" panose="020B0604030504040204" pitchFamily="34" charset="0"/>
                <a:ea typeface="Verdana" panose="020B0604030504040204" pitchFamily="34" charset="0"/>
                <a:cs typeface="Verdana" panose="020B0604030504040204" pitchFamily="34" charset="0"/>
              </a:rPr>
              <a:t>QuizzesHub aims to significantly impact online education and improve learning outcomes.</a:t>
            </a:r>
          </a:p>
        </p:txBody>
      </p:sp>
      <p:pic>
        <p:nvPicPr>
          <p:cNvPr id="3" name="Picture 2" descr="A logo of a globe with a graduation cap&#10;&#10;Description automatically generated">
            <a:extLst>
              <a:ext uri="{FF2B5EF4-FFF2-40B4-BE49-F238E27FC236}">
                <a16:creationId xmlns:a16="http://schemas.microsoft.com/office/drawing/2014/main" id="{666CDD21-4EF5-8566-C52B-B1DA68B51A33}"/>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6178311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452219-785E-4657-C5F4-A53FEF2EB02D}"/>
              </a:ext>
            </a:extLst>
          </p:cNvPr>
          <p:cNvSpPr>
            <a:spLocks noGrp="1"/>
          </p:cNvSpPr>
          <p:nvPr>
            <p:ph type="ctrTitle"/>
          </p:nvPr>
        </p:nvSpPr>
        <p:spPr>
          <a:xfrm>
            <a:off x="6970326" y="1679216"/>
            <a:ext cx="4786877" cy="1518315"/>
          </a:xfrm>
        </p:spPr>
        <p:txBody>
          <a:bodyPr/>
          <a:lstStyle/>
          <a:p>
            <a:r>
              <a:rPr lang="en-US" dirty="0"/>
              <a:t>Thank you</a:t>
            </a:r>
          </a:p>
        </p:txBody>
      </p:sp>
      <p:sp>
        <p:nvSpPr>
          <p:cNvPr id="4" name="Text Placeholder 3">
            <a:extLst>
              <a:ext uri="{FF2B5EF4-FFF2-40B4-BE49-F238E27FC236}">
                <a16:creationId xmlns:a16="http://schemas.microsoft.com/office/drawing/2014/main" id="{7AF90D79-5C58-F576-D2D0-3F4F1822E757}"/>
              </a:ext>
            </a:extLst>
          </p:cNvPr>
          <p:cNvSpPr>
            <a:spLocks noGrp="1"/>
          </p:cNvSpPr>
          <p:nvPr>
            <p:ph type="body" sz="quarter" idx="12"/>
          </p:nvPr>
        </p:nvSpPr>
        <p:spPr>
          <a:xfrm>
            <a:off x="6970326" y="3748958"/>
            <a:ext cx="4786878" cy="2258013"/>
          </a:xfrm>
        </p:spPr>
        <p:txBody>
          <a:bodyPr/>
          <a:lstStyle/>
          <a:p>
            <a:r>
              <a:rPr lang="en-US" dirty="0" err="1"/>
              <a:t>Quizzeshub</a:t>
            </a:r>
            <a:endParaRPr lang="en-US" dirty="0"/>
          </a:p>
          <a:p>
            <a:endParaRPr lang="en-US" dirty="0"/>
          </a:p>
          <a:p>
            <a:r>
              <a:rPr lang="en-US" dirty="0"/>
              <a:t>Please send all questions to:</a:t>
            </a:r>
          </a:p>
          <a:p>
            <a:r>
              <a:rPr lang="en-US" dirty="0">
                <a:hlinkClick r:id="rId2"/>
              </a:rPr>
              <a:t>ahmedatgad2003@gmail.com</a:t>
            </a:r>
            <a:endParaRPr lang="en-US" dirty="0"/>
          </a:p>
          <a:p>
            <a:r>
              <a:rPr lang="en-US" dirty="0">
                <a:hlinkClick r:id="rId3"/>
              </a:rPr>
              <a:t>mohamednayef2002@gmail.com</a:t>
            </a:r>
            <a:endParaRPr lang="en-US" dirty="0"/>
          </a:p>
          <a:p>
            <a:r>
              <a:rPr lang="en-US" dirty="0">
                <a:hlinkClick r:id="rId4"/>
              </a:rPr>
              <a:t>ahmedebrahim011147349160@gmail.com</a:t>
            </a:r>
            <a:endParaRPr lang="en-US" dirty="0"/>
          </a:p>
          <a:p>
            <a:endParaRPr lang="en-US" dirty="0"/>
          </a:p>
        </p:txBody>
      </p:sp>
      <p:grpSp>
        <p:nvGrpSpPr>
          <p:cNvPr id="7" name="Group 6">
            <a:extLst>
              <a:ext uri="{FF2B5EF4-FFF2-40B4-BE49-F238E27FC236}">
                <a16:creationId xmlns:a16="http://schemas.microsoft.com/office/drawing/2014/main" id="{6A8DFC8D-4AE6-170E-C27A-DA97EBD7DC87}"/>
              </a:ext>
              <a:ext uri="{C183D7F6-B498-43B3-948B-1728B52AA6E4}">
                <adec:decorative xmlns:adec="http://schemas.microsoft.com/office/drawing/2017/decorative" val="1"/>
              </a:ext>
            </a:extLst>
          </p:cNvPr>
          <p:cNvGrpSpPr/>
          <p:nvPr/>
        </p:nvGrpSpPr>
        <p:grpSpPr>
          <a:xfrm>
            <a:off x="4059704" y="0"/>
            <a:ext cx="2928883" cy="6871447"/>
            <a:chOff x="4059704" y="0"/>
            <a:chExt cx="2928883" cy="6871447"/>
          </a:xfrm>
        </p:grpSpPr>
        <p:sp>
          <p:nvSpPr>
            <p:cNvPr id="8" name="Freeform: Shape 7">
              <a:extLst>
                <a:ext uri="{FF2B5EF4-FFF2-40B4-BE49-F238E27FC236}">
                  <a16:creationId xmlns:a16="http://schemas.microsoft.com/office/drawing/2014/main" id="{CF966C9E-A9A2-BF8C-EDCB-B7F6AE51C425}"/>
                </a:ext>
              </a:extLst>
            </p:cNvPr>
            <p:cNvSpPr/>
            <p:nvPr/>
          </p:nvSpPr>
          <p:spPr>
            <a:xfrm rot="10800000">
              <a:off x="4443586" y="50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9" name="Straight Connector 8">
              <a:extLst>
                <a:ext uri="{FF2B5EF4-FFF2-40B4-BE49-F238E27FC236}">
                  <a16:creationId xmlns:a16="http://schemas.microsoft.com/office/drawing/2014/main" id="{433BC35A-F255-48AA-48B8-D6561A6FAB9E}"/>
                </a:ext>
              </a:extLst>
            </p:cNvPr>
            <p:cNvCxnSpPr>
              <a:cxnSpLocks/>
            </p:cNvCxnSpPr>
            <p:nvPr/>
          </p:nvCxnSpPr>
          <p:spPr>
            <a:xfrm flipH="1">
              <a:off x="4059704"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pic>
        <p:nvPicPr>
          <p:cNvPr id="11" name="Picture Placeholder 10" descr="A computer screen with colorful text&#10;&#10;Description automatically generated">
            <a:extLst>
              <a:ext uri="{FF2B5EF4-FFF2-40B4-BE49-F238E27FC236}">
                <a16:creationId xmlns:a16="http://schemas.microsoft.com/office/drawing/2014/main" id="{2A8A5E0C-C04A-76E8-8C1D-9CCC98C1EFEC}"/>
              </a:ext>
            </a:extLst>
          </p:cNvPr>
          <p:cNvPicPr>
            <a:picLocks noGrp="1" noChangeAspect="1"/>
          </p:cNvPicPr>
          <p:nvPr>
            <p:ph type="pic" sz="quarter" idx="11"/>
          </p:nvPr>
        </p:nvPicPr>
        <p:blipFill>
          <a:blip r:embed="rId5">
            <a:extLst>
              <a:ext uri="{837473B0-CC2E-450A-ABE3-18F120FF3D39}">
                <a1611:picAttrSrcUrl xmlns:a1611="http://schemas.microsoft.com/office/drawing/2016/11/main" r:id="rId6"/>
              </a:ext>
            </a:extLst>
          </a:blip>
          <a:srcRect l="16936" r="16936"/>
          <a:stretch>
            <a:fillRect/>
          </a:stretch>
        </p:blipFill>
        <p:spPr/>
      </p:pic>
    </p:spTree>
    <p:extLst>
      <p:ext uri="{BB962C8B-B14F-4D97-AF65-F5344CB8AC3E}">
        <p14:creationId xmlns:p14="http://schemas.microsoft.com/office/powerpoint/2010/main" val="2899485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4D835925-3D21-0B99-9A6C-587FBAE43339}"/>
              </a:ext>
            </a:extLst>
          </p:cNvPr>
          <p:cNvSpPr>
            <a:spLocks noGrp="1"/>
          </p:cNvSpPr>
          <p:nvPr>
            <p:ph type="ctrTitle"/>
          </p:nvPr>
        </p:nvSpPr>
        <p:spPr>
          <a:xfrm>
            <a:off x="824241" y="659116"/>
            <a:ext cx="6732237" cy="732995"/>
          </a:xfrm>
        </p:spPr>
        <p:txBody>
          <a:bodyPr/>
          <a:lstStyle/>
          <a:p>
            <a:r>
              <a:rPr lang="en-EG" dirty="0"/>
              <a:t>Problem Statement </a:t>
            </a:r>
            <a:endParaRPr lang="en-US" dirty="0"/>
          </a:p>
        </p:txBody>
      </p:sp>
      <p:sp>
        <p:nvSpPr>
          <p:cNvPr id="24" name="Text Placeholder 23">
            <a:extLst>
              <a:ext uri="{FF2B5EF4-FFF2-40B4-BE49-F238E27FC236}">
                <a16:creationId xmlns:a16="http://schemas.microsoft.com/office/drawing/2014/main" id="{A67690BC-58BE-BD46-38A4-61EC504EA898}"/>
              </a:ext>
            </a:extLst>
          </p:cNvPr>
          <p:cNvSpPr>
            <a:spLocks noGrp="1"/>
          </p:cNvSpPr>
          <p:nvPr>
            <p:ph sz="quarter" idx="17"/>
          </p:nvPr>
        </p:nvSpPr>
        <p:spPr>
          <a:xfrm>
            <a:off x="796322" y="2252076"/>
            <a:ext cx="5797550" cy="3051762"/>
          </a:xfrm>
        </p:spPr>
        <p:txBody>
          <a:bodyPr>
            <a:normAutofit/>
          </a:bodyPr>
          <a:lstStyle/>
          <a:p>
            <a:pPr>
              <a:buFont typeface="Arial" panose="020B0604020202020204" pitchFamily="34" charset="0"/>
              <a:buChar char="•"/>
            </a:pPr>
            <a:r>
              <a:rPr lang="en-US" dirty="0"/>
              <a:t>students need efficient and reliable tools to assess their knowledge in their specific fields of study.</a:t>
            </a:r>
            <a:endParaRPr lang="en-EG" dirty="0"/>
          </a:p>
          <a:p>
            <a:pPr>
              <a:buFont typeface="Arial" panose="020B0604020202020204" pitchFamily="34" charset="0"/>
              <a:buChar char="•"/>
            </a:pPr>
            <a:r>
              <a:rPr lang="en-US" dirty="0"/>
              <a:t>Traditional methods of testing often lack the immediacy and precision required for meaningful feedback.</a:t>
            </a:r>
            <a:endParaRPr lang="en-EG" dirty="0"/>
          </a:p>
          <a:p>
            <a:pPr>
              <a:buFont typeface="Arial" panose="020B0604020202020204" pitchFamily="34" charset="0"/>
              <a:buChar char="•"/>
            </a:pPr>
            <a:r>
              <a:rPr lang="en-US" dirty="0"/>
              <a:t>Without timely results and detailed performance insights, students miss opportunities to learn from their mistakes and improve their understanding of the subject matter.</a:t>
            </a:r>
            <a:endParaRPr lang="en-EG" dirty="0"/>
          </a:p>
          <a:p>
            <a:endParaRPr lang="en-US" dirty="0"/>
          </a:p>
          <a:p>
            <a:endParaRPr lang="en-US" dirty="0"/>
          </a:p>
          <a:p>
            <a:endParaRPr lang="en-US" dirty="0"/>
          </a:p>
        </p:txBody>
      </p:sp>
      <p:pic>
        <p:nvPicPr>
          <p:cNvPr id="19" name="Picture Placeholder 18" descr="A person working at a desk">
            <a:extLst>
              <a:ext uri="{FF2B5EF4-FFF2-40B4-BE49-F238E27FC236}">
                <a16:creationId xmlns:a16="http://schemas.microsoft.com/office/drawing/2014/main" id="{52D45C27-4F4D-5A89-8C52-CB8FC47BCEFF}"/>
              </a:ext>
            </a:extLst>
          </p:cNvPr>
          <p:cNvPicPr>
            <a:picLocks noGrp="1" noChangeAspect="1"/>
          </p:cNvPicPr>
          <p:nvPr>
            <p:ph type="pic" sz="quarter" idx="11"/>
          </p:nvPr>
        </p:nvPicPr>
        <p:blipFill>
          <a:blip r:embed="rId2"/>
          <a:srcRect l="3565" r="3565"/>
          <a:stretch/>
        </p:blipFill>
        <p:spPr>
          <a:xfrm flipH="1">
            <a:off x="7163691" y="0"/>
            <a:ext cx="5024825" cy="6858000"/>
          </a:xfrm>
        </p:spPr>
      </p:pic>
      <p:sp>
        <p:nvSpPr>
          <p:cNvPr id="12" name="Freeform: Shape 11">
            <a:extLst>
              <a:ext uri="{FF2B5EF4-FFF2-40B4-BE49-F238E27FC236}">
                <a16:creationId xmlns:a16="http://schemas.microsoft.com/office/drawing/2014/main" id="{3E7466B0-B69A-FEBF-B8E0-FDA9AEAC709F}"/>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13" name="Graphic 12">
            <a:extLst>
              <a:ext uri="{FF2B5EF4-FFF2-40B4-BE49-F238E27FC236}">
                <a16:creationId xmlns:a16="http://schemas.microsoft.com/office/drawing/2014/main" id="{2756CFB8-E805-3CF9-61D2-C02341EC7644}"/>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6" name="Slide Number Placeholder 5">
            <a:extLst>
              <a:ext uri="{FF2B5EF4-FFF2-40B4-BE49-F238E27FC236}">
                <a16:creationId xmlns:a16="http://schemas.microsoft.com/office/drawing/2014/main" id="{68D96053-DF7F-7AFE-4D23-78CFF34D0026}"/>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4</a:t>
            </a:fld>
            <a:endParaRPr lang="en-US" dirty="0"/>
          </a:p>
        </p:txBody>
      </p:sp>
      <p:pic>
        <p:nvPicPr>
          <p:cNvPr id="2" name="Picture 1" descr="A logo of a globe with a graduation cap&#10;&#10;Description automatically generated">
            <a:extLst>
              <a:ext uri="{FF2B5EF4-FFF2-40B4-BE49-F238E27FC236}">
                <a16:creationId xmlns:a16="http://schemas.microsoft.com/office/drawing/2014/main" id="{074CEC7D-2875-3F7B-241F-933E912474A9}"/>
              </a:ext>
            </a:extLst>
          </p:cNvPr>
          <p:cNvPicPr>
            <a:picLocks noChangeAspect="1"/>
          </p:cNvPicPr>
          <p:nvPr/>
        </p:nvPicPr>
        <p:blipFill>
          <a:blip r:embed="rId5"/>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11328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E0F2054-FE7E-B49A-E17F-5DE1864D8F76}"/>
              </a:ext>
            </a:extLst>
          </p:cNvPr>
          <p:cNvSpPr>
            <a:spLocks noGrp="1"/>
          </p:cNvSpPr>
          <p:nvPr>
            <p:ph type="ctrTitle"/>
          </p:nvPr>
        </p:nvSpPr>
        <p:spPr>
          <a:xfrm>
            <a:off x="796322" y="609599"/>
            <a:ext cx="6732237" cy="772324"/>
          </a:xfrm>
        </p:spPr>
        <p:txBody>
          <a:bodyPr/>
          <a:lstStyle/>
          <a:p>
            <a:r>
              <a:rPr lang="en-EG" dirty="0"/>
              <a:t>Solution</a:t>
            </a:r>
            <a:endParaRPr lang="en-US" dirty="0"/>
          </a:p>
        </p:txBody>
      </p:sp>
      <p:sp>
        <p:nvSpPr>
          <p:cNvPr id="12" name="Text Placeholder 11">
            <a:extLst>
              <a:ext uri="{FF2B5EF4-FFF2-40B4-BE49-F238E27FC236}">
                <a16:creationId xmlns:a16="http://schemas.microsoft.com/office/drawing/2014/main" id="{8CBC01B8-FB52-27EE-1CD6-0180333CE55A}"/>
              </a:ext>
            </a:extLst>
          </p:cNvPr>
          <p:cNvSpPr>
            <a:spLocks noGrp="1"/>
          </p:cNvSpPr>
          <p:nvPr>
            <p:ph type="body" sz="quarter" idx="16"/>
          </p:nvPr>
        </p:nvSpPr>
        <p:spPr>
          <a:xfrm>
            <a:off x="796322" y="2252394"/>
            <a:ext cx="5797518" cy="2532966"/>
          </a:xfrm>
        </p:spPr>
        <p:txBody>
          <a:bodyPr>
            <a:normAutofit/>
          </a:bodyPr>
          <a:lstStyle/>
          <a:p>
            <a:pPr marL="0" indent="0">
              <a:buNone/>
            </a:pPr>
            <a:r>
              <a:rPr lang="en-US" u="sng" dirty="0" err="1"/>
              <a:t>QuizzesHub</a:t>
            </a:r>
            <a:r>
              <a:rPr lang="en-US" u="sng" dirty="0"/>
              <a:t> addresses this gap by providing a platform where:</a:t>
            </a:r>
            <a:endParaRPr lang="en-EG" dirty="0"/>
          </a:p>
          <a:p>
            <a:pPr marL="285750" indent="-285750">
              <a:buFont typeface="Arial" panose="020B0604020202020204" pitchFamily="34" charset="0"/>
              <a:buChar char="•"/>
            </a:pPr>
            <a:r>
              <a:rPr lang="en-US" dirty="0"/>
              <a:t>students can take quizzes in their specialized courses.</a:t>
            </a:r>
          </a:p>
          <a:p>
            <a:pPr marL="285750" indent="-285750">
              <a:buFont typeface="Arial" panose="020B0604020202020204" pitchFamily="34" charset="0"/>
              <a:buChar char="•"/>
            </a:pPr>
            <a:r>
              <a:rPr lang="en-US" dirty="0"/>
              <a:t>receive accurate, real-time feedback, enhancing their learning experience and helping them focus on areas that need improvement.</a:t>
            </a:r>
          </a:p>
          <a:p>
            <a:pPr marL="285750" indent="-285750">
              <a:buFont typeface="Arial" panose="020B0604020202020204" pitchFamily="34" charset="0"/>
              <a:buChar char="•"/>
            </a:pPr>
            <a:r>
              <a:rPr lang="en-US" dirty="0"/>
              <a:t>This promotes continuous learning and better academic performance</a:t>
            </a:r>
          </a:p>
        </p:txBody>
      </p:sp>
      <p:pic>
        <p:nvPicPr>
          <p:cNvPr id="7" name="Picture Placeholder 18" descr="A person working at a desk&#10;">
            <a:extLst>
              <a:ext uri="{FF2B5EF4-FFF2-40B4-BE49-F238E27FC236}">
                <a16:creationId xmlns:a16="http://schemas.microsoft.com/office/drawing/2014/main" id="{137F878B-E773-04A9-23BB-A6DF6A69B984}"/>
              </a:ext>
            </a:extLst>
          </p:cNvPr>
          <p:cNvPicPr>
            <a:picLocks noGrp="1" noChangeAspect="1"/>
          </p:cNvPicPr>
          <p:nvPr>
            <p:ph type="pic" sz="quarter" idx="11"/>
          </p:nvPr>
        </p:nvPicPr>
        <p:blipFill>
          <a:blip r:embed="rId2"/>
          <a:srcRect l="3565" r="3565"/>
          <a:stretch/>
        </p:blipFill>
        <p:spPr>
          <a:xfrm flipH="1">
            <a:off x="7167175" y="-24336"/>
            <a:ext cx="5024825" cy="6858000"/>
          </a:xfrm>
        </p:spPr>
      </p:pic>
      <p:sp>
        <p:nvSpPr>
          <p:cNvPr id="6" name="Slide Number Placeholder 5">
            <a:extLst>
              <a:ext uri="{FF2B5EF4-FFF2-40B4-BE49-F238E27FC236}">
                <a16:creationId xmlns:a16="http://schemas.microsoft.com/office/drawing/2014/main" id="{B5768C54-1820-3B00-1C96-88D7349FD784}"/>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5</a:t>
            </a:fld>
            <a:endParaRPr lang="en-US" dirty="0"/>
          </a:p>
        </p:txBody>
      </p:sp>
      <p:grpSp>
        <p:nvGrpSpPr>
          <p:cNvPr id="2" name="Group 1">
            <a:extLst>
              <a:ext uri="{FF2B5EF4-FFF2-40B4-BE49-F238E27FC236}">
                <a16:creationId xmlns:a16="http://schemas.microsoft.com/office/drawing/2014/main" id="{CC1EF105-497F-4EFD-8E5D-D4573ED81310}"/>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3" name="Graphic 12">
              <a:extLst>
                <a:ext uri="{FF2B5EF4-FFF2-40B4-BE49-F238E27FC236}">
                  <a16:creationId xmlns:a16="http://schemas.microsoft.com/office/drawing/2014/main" id="{2F08D551-B30D-FCB1-C8B2-0160EC53095F}"/>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5" name="Freeform: Shape 14">
              <a:extLst>
                <a:ext uri="{FF2B5EF4-FFF2-40B4-BE49-F238E27FC236}">
                  <a16:creationId xmlns:a16="http://schemas.microsoft.com/office/drawing/2014/main" id="{F5AA2D64-53A7-BC77-FBA2-EC723D311450}"/>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pic>
        <p:nvPicPr>
          <p:cNvPr id="3" name="Picture 2" descr="A logo of a globe with a graduation cap&#10;&#10;Description automatically generated">
            <a:extLst>
              <a:ext uri="{FF2B5EF4-FFF2-40B4-BE49-F238E27FC236}">
                <a16:creationId xmlns:a16="http://schemas.microsoft.com/office/drawing/2014/main" id="{1004C669-5B57-1ABE-8698-40B40C6B1114}"/>
              </a:ext>
            </a:extLst>
          </p:cNvPr>
          <p:cNvPicPr>
            <a:picLocks noChangeAspect="1"/>
          </p:cNvPicPr>
          <p:nvPr/>
        </p:nvPicPr>
        <p:blipFill>
          <a:blip r:embed="rId5"/>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581217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CD53A-3321-FDB9-CA50-70544F935C22}"/>
              </a:ext>
            </a:extLst>
          </p:cNvPr>
          <p:cNvSpPr>
            <a:spLocks noGrp="1"/>
          </p:cNvSpPr>
          <p:nvPr>
            <p:ph type="ctrTitle"/>
          </p:nvPr>
        </p:nvSpPr>
        <p:spPr>
          <a:xfrm>
            <a:off x="796322" y="521108"/>
            <a:ext cx="6732237" cy="821485"/>
          </a:xfrm>
        </p:spPr>
        <p:txBody>
          <a:bodyPr/>
          <a:lstStyle/>
          <a:p>
            <a:r>
              <a:rPr lang="en-EG" dirty="0"/>
              <a:t>Objectives</a:t>
            </a:r>
            <a:endParaRPr lang="en-US" dirty="0"/>
          </a:p>
        </p:txBody>
      </p:sp>
      <p:sp>
        <p:nvSpPr>
          <p:cNvPr id="4" name="Text Placeholder 3">
            <a:extLst>
              <a:ext uri="{FF2B5EF4-FFF2-40B4-BE49-F238E27FC236}">
                <a16:creationId xmlns:a16="http://schemas.microsoft.com/office/drawing/2014/main" id="{548BD71C-DCE9-9855-DCBE-675F20E94682}"/>
              </a:ext>
            </a:extLst>
          </p:cNvPr>
          <p:cNvSpPr>
            <a:spLocks noGrp="1"/>
          </p:cNvSpPr>
          <p:nvPr>
            <p:ph sz="quarter" idx="17"/>
          </p:nvPr>
        </p:nvSpPr>
        <p:spPr/>
        <p:txBody>
          <a:bodyPr>
            <a:normAutofit lnSpcReduction="10000"/>
          </a:bodyPr>
          <a:lstStyle/>
          <a:p>
            <a:pPr>
              <a:buFont typeface="Arial" panose="020B0604020202020204" pitchFamily="34" charset="0"/>
              <a:buChar char="•"/>
            </a:pPr>
            <a:r>
              <a:rPr lang="en-US" dirty="0"/>
              <a:t>Enable students to take quizzes across a wide range of courses, </a:t>
            </a:r>
          </a:p>
          <a:p>
            <a:pPr>
              <a:buFont typeface="Arial" panose="020B0604020202020204" pitchFamily="34" charset="0"/>
              <a:buChar char="•"/>
            </a:pPr>
            <a:r>
              <a:rPr lang="en-US" dirty="0"/>
              <a:t>track their scores in real-time, and review their performance history,</a:t>
            </a:r>
          </a:p>
          <a:p>
            <a:pPr>
              <a:buFont typeface="Arial" panose="020B0604020202020204" pitchFamily="34" charset="0"/>
              <a:buChar char="•"/>
            </a:pPr>
            <a:r>
              <a:rPr lang="en-US" dirty="0"/>
              <a:t>promoting self-assessment and continuous improvement.</a:t>
            </a:r>
          </a:p>
          <a:p>
            <a:pPr>
              <a:buFont typeface="Arial" panose="020B0604020202020204" pitchFamily="34" charset="0"/>
              <a:buChar char="•"/>
            </a:pPr>
            <a:r>
              <a:rPr lang="en-US" dirty="0"/>
              <a:t>Enhance the student experience by offering an interactive and engaging platform that fosters active participation in quizzes and assessments.</a:t>
            </a:r>
          </a:p>
          <a:p>
            <a:pPr>
              <a:buFont typeface="Arial" panose="020B0604020202020204" pitchFamily="34" charset="0"/>
              <a:buChar char="•"/>
            </a:pPr>
            <a:r>
              <a:rPr lang="en-US" dirty="0"/>
              <a:t>Provide detailed statistics and performance analysis, </a:t>
            </a:r>
          </a:p>
          <a:p>
            <a:pPr>
              <a:buFont typeface="Arial" panose="020B0604020202020204" pitchFamily="34" charset="0"/>
              <a:buChar char="•"/>
            </a:pPr>
            <a:r>
              <a:rPr lang="en-US" dirty="0"/>
              <a:t>allowing students and identify strengths, weaknesses, and areas for improvement.</a:t>
            </a:r>
            <a:endParaRPr lang="en-EG" dirty="0"/>
          </a:p>
          <a:p>
            <a:endParaRPr lang="en-US" dirty="0"/>
          </a:p>
        </p:txBody>
      </p:sp>
      <p:sp>
        <p:nvSpPr>
          <p:cNvPr id="6" name="Slide Number Placeholder 5">
            <a:extLst>
              <a:ext uri="{FF2B5EF4-FFF2-40B4-BE49-F238E27FC236}">
                <a16:creationId xmlns:a16="http://schemas.microsoft.com/office/drawing/2014/main" id="{6314DC98-ED35-A03F-CA2C-D54F23D0FD11}"/>
              </a:ext>
            </a:extLst>
          </p:cNvPr>
          <p:cNvSpPr>
            <a:spLocks noGrp="1"/>
          </p:cNvSpPr>
          <p:nvPr>
            <p:ph type="sldNum" sz="quarter" idx="4"/>
          </p:nvPr>
        </p:nvSpPr>
        <p:spPr/>
        <p:txBody>
          <a:bodyPr/>
          <a:lstStyle/>
          <a:p>
            <a:fld id="{3A98EE3D-8CD1-4C3F-BD1C-C98C9596463C}" type="slidenum">
              <a:rPr lang="en-US" smtClean="0"/>
              <a:pPr/>
              <a:t>6</a:t>
            </a:fld>
            <a:endParaRPr lang="en-US" dirty="0"/>
          </a:p>
        </p:txBody>
      </p:sp>
      <p:pic>
        <p:nvPicPr>
          <p:cNvPr id="35" name="Picture Placeholder 34" descr="A screenshot of a cellphone&#10;&#10;Description automatically generated">
            <a:extLst>
              <a:ext uri="{FF2B5EF4-FFF2-40B4-BE49-F238E27FC236}">
                <a16:creationId xmlns:a16="http://schemas.microsoft.com/office/drawing/2014/main" id="{9BFADEEB-B75B-A1E4-455A-C8ED4E3C61F2}"/>
              </a:ext>
            </a:extLst>
          </p:cNvPr>
          <p:cNvPicPr>
            <a:picLocks noGrp="1" noChangeAspect="1"/>
          </p:cNvPicPr>
          <p:nvPr>
            <p:ph type="pic" sz="quarter" idx="11"/>
          </p:nvPr>
        </p:nvPicPr>
        <p:blipFill>
          <a:blip r:embed="rId2"/>
          <a:srcRect t="6927" b="6927"/>
          <a:stretch>
            <a:fillRect/>
          </a:stretch>
        </p:blipFill>
        <p:spPr>
          <a:xfrm>
            <a:off x="7164388" y="0"/>
            <a:ext cx="5024437" cy="6858000"/>
          </a:xfrm>
          <a:custGeom>
            <a:avLst/>
            <a:gdLst>
              <a:gd name="connsiteX0" fmla="*/ 0 w 5024825"/>
              <a:gd name="connsiteY0" fmla="*/ 0 h 6858000"/>
              <a:gd name="connsiteX1" fmla="*/ 5024825 w 5024825"/>
              <a:gd name="connsiteY1" fmla="*/ 0 h 6858000"/>
              <a:gd name="connsiteX2" fmla="*/ 5024825 w 5024825"/>
              <a:gd name="connsiteY2" fmla="*/ 6858000 h 6858000"/>
              <a:gd name="connsiteX3" fmla="*/ 0 w 5024825"/>
              <a:gd name="connsiteY3" fmla="*/ 6858000 h 6858000"/>
              <a:gd name="connsiteX4" fmla="*/ 0 w 5024825"/>
              <a:gd name="connsiteY4" fmla="*/ 0 h 6858000"/>
              <a:gd name="connsiteX0" fmla="*/ 1868129 w 5024825"/>
              <a:gd name="connsiteY0" fmla="*/ 19665 h 6858000"/>
              <a:gd name="connsiteX1" fmla="*/ 5024825 w 5024825"/>
              <a:gd name="connsiteY1" fmla="*/ 0 h 6858000"/>
              <a:gd name="connsiteX2" fmla="*/ 5024825 w 5024825"/>
              <a:gd name="connsiteY2" fmla="*/ 6858000 h 6858000"/>
              <a:gd name="connsiteX3" fmla="*/ 0 w 5024825"/>
              <a:gd name="connsiteY3" fmla="*/ 6858000 h 6858000"/>
              <a:gd name="connsiteX4" fmla="*/ 1868129 w 5024825"/>
              <a:gd name="connsiteY4" fmla="*/ 19665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4825" h="6858000">
                <a:moveTo>
                  <a:pt x="1868129" y="19665"/>
                </a:moveTo>
                <a:lnTo>
                  <a:pt x="5024825" y="0"/>
                </a:lnTo>
                <a:lnTo>
                  <a:pt x="5024825" y="6858000"/>
                </a:lnTo>
                <a:lnTo>
                  <a:pt x="0" y="6858000"/>
                </a:lnTo>
                <a:lnTo>
                  <a:pt x="1868129" y="19665"/>
                </a:lnTo>
                <a:close/>
              </a:path>
            </a:pathLst>
          </a:custGeom>
          <a:solidFill>
            <a:schemeClr val="bg2"/>
          </a:solidFill>
        </p:spPr>
      </p:pic>
      <p:pic>
        <p:nvPicPr>
          <p:cNvPr id="2" name="Picture 1" descr="A logo of a globe with a graduation cap&#10;&#10;Description automatically generated">
            <a:extLst>
              <a:ext uri="{FF2B5EF4-FFF2-40B4-BE49-F238E27FC236}">
                <a16:creationId xmlns:a16="http://schemas.microsoft.com/office/drawing/2014/main" id="{F0C235A2-5FF5-296B-967C-E4216960B3A7}"/>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1290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7EE4-0F77-0173-AC5A-9FBAE6AE8B40}"/>
              </a:ext>
            </a:extLst>
          </p:cNvPr>
          <p:cNvSpPr>
            <a:spLocks noGrp="1"/>
          </p:cNvSpPr>
          <p:nvPr>
            <p:ph type="ctrTitle"/>
          </p:nvPr>
        </p:nvSpPr>
        <p:spPr>
          <a:xfrm>
            <a:off x="796322" y="408820"/>
            <a:ext cx="8935507" cy="949467"/>
          </a:xfrm>
        </p:spPr>
        <p:txBody>
          <a:bodyPr/>
          <a:lstStyle/>
          <a:p>
            <a:r>
              <a:rPr lang="en-EG" dirty="0"/>
              <a:t>Objectives (continued)</a:t>
            </a:r>
            <a:endParaRPr lang="en-US" dirty="0"/>
          </a:p>
        </p:txBody>
      </p:sp>
      <p:sp>
        <p:nvSpPr>
          <p:cNvPr id="3" name="Text Placeholder 2">
            <a:extLst>
              <a:ext uri="{FF2B5EF4-FFF2-40B4-BE49-F238E27FC236}">
                <a16:creationId xmlns:a16="http://schemas.microsoft.com/office/drawing/2014/main" id="{84485D52-89FB-5227-DA15-3BABC4DF027F}"/>
              </a:ext>
            </a:extLst>
          </p:cNvPr>
          <p:cNvSpPr>
            <a:spLocks noGrp="1"/>
          </p:cNvSpPr>
          <p:nvPr>
            <p:ph sz="quarter" idx="17"/>
          </p:nvPr>
        </p:nvSpPr>
        <p:spPr>
          <a:xfrm>
            <a:off x="796322" y="2185319"/>
            <a:ext cx="5797550" cy="2507281"/>
          </a:xfrm>
        </p:spPr>
        <p:txBody>
          <a:bodyPr>
            <a:normAutofit/>
          </a:bodyPr>
          <a:lstStyle/>
          <a:p>
            <a:pPr>
              <a:buFont typeface="Arial" panose="020B0604020202020204" pitchFamily="34" charset="0"/>
              <a:buChar char="•"/>
            </a:pPr>
            <a:r>
              <a:rPr lang="en-US" dirty="0"/>
              <a:t>Deliver a user-friendly and intuitive interface that ensures ease of use, </a:t>
            </a:r>
          </a:p>
          <a:p>
            <a:pPr>
              <a:buFont typeface="Arial" panose="020B0604020202020204" pitchFamily="34" charset="0"/>
              <a:buChar char="•"/>
            </a:pPr>
            <a:r>
              <a:rPr lang="en-US" dirty="0"/>
              <a:t>Encourage collaboration by integrating a comment system where students can help each other,</a:t>
            </a:r>
          </a:p>
          <a:p>
            <a:pPr>
              <a:buFont typeface="Arial" panose="020B0604020202020204" pitchFamily="34" charset="0"/>
              <a:buChar char="•"/>
            </a:pPr>
            <a:r>
              <a:rPr lang="en-US" dirty="0"/>
              <a:t> discuss quiz questions, and increase overall participation, creating a more interactive learning environment.</a:t>
            </a:r>
            <a:endParaRPr lang="en-EG" dirty="0"/>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689A993C-5F72-7C89-C9F1-F4780EBC0E7E}"/>
              </a:ext>
            </a:extLst>
          </p:cNvPr>
          <p:cNvSpPr>
            <a:spLocks noGrp="1"/>
          </p:cNvSpPr>
          <p:nvPr>
            <p:ph type="ftr" sz="quarter" idx="3"/>
          </p:nvPr>
        </p:nvSpPr>
        <p:spPr>
          <a:xfrm>
            <a:off x="824241" y="6290774"/>
            <a:ext cx="6637071" cy="365125"/>
          </a:xfrm>
        </p:spPr>
        <p:txBody>
          <a:bodyPr/>
          <a:lstStyle/>
          <a:p>
            <a:r>
              <a:rPr lang="en-US" dirty="0"/>
              <a:t>TEACH A COURSE</a:t>
            </a:r>
          </a:p>
        </p:txBody>
      </p:sp>
      <p:sp>
        <p:nvSpPr>
          <p:cNvPr id="6" name="Slide Number Placeholder 5">
            <a:extLst>
              <a:ext uri="{FF2B5EF4-FFF2-40B4-BE49-F238E27FC236}">
                <a16:creationId xmlns:a16="http://schemas.microsoft.com/office/drawing/2014/main" id="{50BB1CD4-3111-5E9F-7893-9B96015B8F4A}"/>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7</a:t>
            </a:fld>
            <a:endParaRPr lang="en-US" dirty="0"/>
          </a:p>
        </p:txBody>
      </p:sp>
      <p:sp>
        <p:nvSpPr>
          <p:cNvPr id="7" name="Freeform: Shape 6">
            <a:extLst>
              <a:ext uri="{FF2B5EF4-FFF2-40B4-BE49-F238E27FC236}">
                <a16:creationId xmlns:a16="http://schemas.microsoft.com/office/drawing/2014/main" id="{313DF1B8-48E1-A0F1-C69D-7B671CD1D116}"/>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8" name="Graphic 7">
            <a:extLst>
              <a:ext uri="{FF2B5EF4-FFF2-40B4-BE49-F238E27FC236}">
                <a16:creationId xmlns:a16="http://schemas.microsoft.com/office/drawing/2014/main" id="{05D9C41A-6441-7A5C-EAE1-D96C71F24F6A}"/>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800000">
            <a:off x="6468038" y="5156615"/>
            <a:ext cx="878334" cy="1705001"/>
          </a:xfrm>
          <a:prstGeom prst="rect">
            <a:avLst/>
          </a:prstGeom>
        </p:spPr>
      </p:pic>
      <p:pic>
        <p:nvPicPr>
          <p:cNvPr id="16" name="Picture Placeholder 15" descr="A screenshot of a cellphone&#10;&#10;Description automatically generated">
            <a:extLst>
              <a:ext uri="{FF2B5EF4-FFF2-40B4-BE49-F238E27FC236}">
                <a16:creationId xmlns:a16="http://schemas.microsoft.com/office/drawing/2014/main" id="{C8DA6BFF-9788-DA04-931F-14AFEEE4D4D0}"/>
              </a:ext>
            </a:extLst>
          </p:cNvPr>
          <p:cNvPicPr>
            <a:picLocks noGrp="1" noChangeAspect="1"/>
          </p:cNvPicPr>
          <p:nvPr>
            <p:ph type="pic" sz="quarter" idx="11"/>
          </p:nvPr>
        </p:nvPicPr>
        <p:blipFill>
          <a:blip r:embed="rId4"/>
          <a:srcRect t="6927" b="6927"/>
          <a:stretch>
            <a:fillRect/>
          </a:stretch>
        </p:blipFill>
        <p:spPr>
          <a:xfrm>
            <a:off x="7164388" y="0"/>
            <a:ext cx="5024437" cy="6858000"/>
          </a:xfrm>
          <a:custGeom>
            <a:avLst/>
            <a:gdLst>
              <a:gd name="connsiteX0" fmla="*/ 0 w 5024825"/>
              <a:gd name="connsiteY0" fmla="*/ 0 h 6858000"/>
              <a:gd name="connsiteX1" fmla="*/ 5024825 w 5024825"/>
              <a:gd name="connsiteY1" fmla="*/ 0 h 6858000"/>
              <a:gd name="connsiteX2" fmla="*/ 5024825 w 5024825"/>
              <a:gd name="connsiteY2" fmla="*/ 6858000 h 6858000"/>
              <a:gd name="connsiteX3" fmla="*/ 0 w 5024825"/>
              <a:gd name="connsiteY3" fmla="*/ 6858000 h 6858000"/>
              <a:gd name="connsiteX4" fmla="*/ 0 w 5024825"/>
              <a:gd name="connsiteY4" fmla="*/ 0 h 6858000"/>
              <a:gd name="connsiteX0" fmla="*/ 2133600 w 5024825"/>
              <a:gd name="connsiteY0" fmla="*/ 9832 h 6858000"/>
              <a:gd name="connsiteX1" fmla="*/ 5024825 w 5024825"/>
              <a:gd name="connsiteY1" fmla="*/ 0 h 6858000"/>
              <a:gd name="connsiteX2" fmla="*/ 5024825 w 5024825"/>
              <a:gd name="connsiteY2" fmla="*/ 6858000 h 6858000"/>
              <a:gd name="connsiteX3" fmla="*/ 0 w 5024825"/>
              <a:gd name="connsiteY3" fmla="*/ 6858000 h 6858000"/>
              <a:gd name="connsiteX4" fmla="*/ 2133600 w 5024825"/>
              <a:gd name="connsiteY4" fmla="*/ 9832 h 6858000"/>
              <a:gd name="connsiteX0" fmla="*/ 2054942 w 5024825"/>
              <a:gd name="connsiteY0" fmla="*/ 0 h 6858001"/>
              <a:gd name="connsiteX1" fmla="*/ 5024825 w 5024825"/>
              <a:gd name="connsiteY1" fmla="*/ 1 h 6858001"/>
              <a:gd name="connsiteX2" fmla="*/ 5024825 w 5024825"/>
              <a:gd name="connsiteY2" fmla="*/ 6858001 h 6858001"/>
              <a:gd name="connsiteX3" fmla="*/ 0 w 5024825"/>
              <a:gd name="connsiteY3" fmla="*/ 6858001 h 6858001"/>
              <a:gd name="connsiteX4" fmla="*/ 2054942 w 5024825"/>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4825" h="6858001">
                <a:moveTo>
                  <a:pt x="2054942" y="0"/>
                </a:moveTo>
                <a:lnTo>
                  <a:pt x="5024825" y="1"/>
                </a:lnTo>
                <a:lnTo>
                  <a:pt x="5024825" y="6858001"/>
                </a:lnTo>
                <a:lnTo>
                  <a:pt x="0" y="6858001"/>
                </a:lnTo>
                <a:lnTo>
                  <a:pt x="2054942" y="0"/>
                </a:lnTo>
                <a:close/>
              </a:path>
            </a:pathLst>
          </a:custGeom>
          <a:solidFill>
            <a:schemeClr val="bg2"/>
          </a:solidFill>
        </p:spPr>
      </p:pic>
      <p:pic>
        <p:nvPicPr>
          <p:cNvPr id="5" name="Picture 4" descr="A logo of a globe with a graduation cap&#10;&#10;Description automatically generated">
            <a:extLst>
              <a:ext uri="{FF2B5EF4-FFF2-40B4-BE49-F238E27FC236}">
                <a16:creationId xmlns:a16="http://schemas.microsoft.com/office/drawing/2014/main" id="{18920071-602D-D929-9021-0D89E2262CB3}"/>
              </a:ext>
            </a:extLst>
          </p:cNvPr>
          <p:cNvPicPr>
            <a:picLocks noChangeAspect="1"/>
          </p:cNvPicPr>
          <p:nvPr/>
        </p:nvPicPr>
        <p:blipFill>
          <a:blip r:embed="rId5"/>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3706609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2EA33AE-2E4E-2AD0-7AAD-FF06CBACB603}"/>
              </a:ext>
            </a:extLst>
          </p:cNvPr>
          <p:cNvSpPr>
            <a:spLocks noGrp="1"/>
          </p:cNvSpPr>
          <p:nvPr>
            <p:ph type="ctrTitle"/>
          </p:nvPr>
        </p:nvSpPr>
        <p:spPr>
          <a:xfrm>
            <a:off x="6612297" y="263370"/>
            <a:ext cx="4786877" cy="847675"/>
          </a:xfrm>
        </p:spPr>
        <p:txBody>
          <a:bodyPr/>
          <a:lstStyle/>
          <a:p>
            <a:r>
              <a:rPr lang="en-EG" dirty="0"/>
              <a:t>F</a:t>
            </a:r>
            <a:r>
              <a:rPr lang="en-US" dirty="0" err="1"/>
              <a:t>eatures</a:t>
            </a:r>
            <a:endParaRPr lang="en-US" dirty="0"/>
          </a:p>
        </p:txBody>
      </p:sp>
      <p:pic>
        <p:nvPicPr>
          <p:cNvPr id="11" name="Picture Placeholder 10" descr="A person with his hand on his chin">
            <a:extLst>
              <a:ext uri="{FF2B5EF4-FFF2-40B4-BE49-F238E27FC236}">
                <a16:creationId xmlns:a16="http://schemas.microsoft.com/office/drawing/2014/main" id="{8FB04EF3-CC57-2C94-49E0-6F49EAA52171}"/>
              </a:ext>
            </a:extLst>
          </p:cNvPr>
          <p:cNvPicPr>
            <a:picLocks noGrp="1" noChangeAspect="1"/>
          </p:cNvPicPr>
          <p:nvPr>
            <p:ph type="pic" sz="quarter" idx="11"/>
          </p:nvPr>
        </p:nvPicPr>
        <p:blipFill>
          <a:blip r:embed="rId2"/>
          <a:srcRect l="172" r="172"/>
          <a:stretch/>
        </p:blipFill>
        <p:spPr>
          <a:xfrm>
            <a:off x="0" y="-2235"/>
            <a:ext cx="5840730" cy="6862275"/>
          </a:xfrm>
        </p:spPr>
      </p:pic>
      <p:sp>
        <p:nvSpPr>
          <p:cNvPr id="15" name="Text Placeholder 14">
            <a:extLst>
              <a:ext uri="{FF2B5EF4-FFF2-40B4-BE49-F238E27FC236}">
                <a16:creationId xmlns:a16="http://schemas.microsoft.com/office/drawing/2014/main" id="{43B8BFA9-FBE9-EDA2-FBB1-C2B55CD7C827}"/>
              </a:ext>
            </a:extLst>
          </p:cNvPr>
          <p:cNvSpPr>
            <a:spLocks noGrp="1"/>
          </p:cNvSpPr>
          <p:nvPr>
            <p:ph type="body" sz="quarter" idx="12"/>
          </p:nvPr>
        </p:nvSpPr>
        <p:spPr>
          <a:xfrm>
            <a:off x="6605707" y="1818968"/>
            <a:ext cx="5006190" cy="4099515"/>
          </a:xfrm>
        </p:spPr>
        <p:txBody>
          <a:bodyPr>
            <a:normAutofit/>
          </a:bodyPr>
          <a:lstStyle/>
          <a:p>
            <a:r>
              <a:rPr lang="en-US" dirty="0"/>
              <a:t>User authentication and guest access</a:t>
            </a:r>
          </a:p>
          <a:p>
            <a:r>
              <a:rPr lang="en-US" dirty="0"/>
              <a:t>University, faculty, major, and course selection</a:t>
            </a:r>
          </a:p>
          <a:p>
            <a:r>
              <a:rPr lang="en-US" dirty="0"/>
              <a:t>Quiz timer and scoring system</a:t>
            </a:r>
          </a:p>
          <a:p>
            <a:r>
              <a:rPr lang="en-US" dirty="0"/>
              <a:t>Multiple quiz types: Multiple Choice Questions (MCQ), Essay, True/False</a:t>
            </a:r>
          </a:p>
          <a:p>
            <a:r>
              <a:rPr lang="en-US" dirty="0"/>
              <a:t>Commenting system with replies, likes, and visibility toggles</a:t>
            </a:r>
          </a:p>
          <a:p>
            <a:r>
              <a:rPr lang="en-US" dirty="0"/>
              <a:t>Dynamic form creation for adding universities, faculties, courses, and quizzes</a:t>
            </a:r>
          </a:p>
          <a:p>
            <a:r>
              <a:rPr lang="en-US" dirty="0"/>
              <a:t>Admin panel for managing content</a:t>
            </a:r>
          </a:p>
        </p:txBody>
      </p:sp>
      <p:cxnSp>
        <p:nvCxnSpPr>
          <p:cNvPr id="16" name="Straight Connector 15">
            <a:extLst>
              <a:ext uri="{FF2B5EF4-FFF2-40B4-BE49-F238E27FC236}">
                <a16:creationId xmlns:a16="http://schemas.microsoft.com/office/drawing/2014/main" id="{D73E677C-B30B-9361-1557-EE90A7448E96}"/>
              </a:ext>
              <a:ext uri="{C183D7F6-B498-43B3-948B-1728B52AA6E4}">
                <adec:decorative xmlns:adec="http://schemas.microsoft.com/office/drawing/2017/decorative" val="1"/>
              </a:ext>
            </a:extLst>
          </p:cNvPr>
          <p:cNvCxnSpPr>
            <a:cxnSpLocks/>
          </p:cNvCxnSpPr>
          <p:nvPr/>
        </p:nvCxnSpPr>
        <p:spPr>
          <a:xfrm flipH="1">
            <a:off x="292908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99511001-6F2E-D16C-C5A6-4486407F672C}"/>
              </a:ext>
              <a:ext uri="{C183D7F6-B498-43B3-948B-1728B52AA6E4}">
                <adec:decorative xmlns:adec="http://schemas.microsoft.com/office/drawing/2017/decorative" val="1"/>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pic>
        <p:nvPicPr>
          <p:cNvPr id="2" name="Picture 1" descr="A logo of a globe with a graduation cap&#10;&#10;Description automatically generated">
            <a:extLst>
              <a:ext uri="{FF2B5EF4-FFF2-40B4-BE49-F238E27FC236}">
                <a16:creationId xmlns:a16="http://schemas.microsoft.com/office/drawing/2014/main" id="{BA11719F-2427-07E2-4A1E-FEFB90103617}"/>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463479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2EA33AE-2E4E-2AD0-7AAD-FF06CBACB603}"/>
              </a:ext>
            </a:extLst>
          </p:cNvPr>
          <p:cNvSpPr>
            <a:spLocks noGrp="1"/>
          </p:cNvSpPr>
          <p:nvPr>
            <p:ph type="ctrTitle"/>
          </p:nvPr>
        </p:nvSpPr>
        <p:spPr>
          <a:xfrm>
            <a:off x="6268168" y="423842"/>
            <a:ext cx="4786877" cy="847675"/>
          </a:xfrm>
        </p:spPr>
        <p:txBody>
          <a:bodyPr/>
          <a:lstStyle/>
          <a:p>
            <a:r>
              <a:rPr lang="en-EG" dirty="0"/>
              <a:t>F</a:t>
            </a:r>
            <a:r>
              <a:rPr lang="en-US" dirty="0" err="1"/>
              <a:t>eatures</a:t>
            </a:r>
            <a:r>
              <a:rPr lang="en-EG" dirty="0"/>
              <a:t>(continued)</a:t>
            </a:r>
            <a:endParaRPr lang="en-US" dirty="0"/>
          </a:p>
        </p:txBody>
      </p:sp>
      <p:pic>
        <p:nvPicPr>
          <p:cNvPr id="11" name="Picture Placeholder 10" descr="A person with his hand on his chin">
            <a:extLst>
              <a:ext uri="{FF2B5EF4-FFF2-40B4-BE49-F238E27FC236}">
                <a16:creationId xmlns:a16="http://schemas.microsoft.com/office/drawing/2014/main" id="{8FB04EF3-CC57-2C94-49E0-6F49EAA52171}"/>
              </a:ext>
            </a:extLst>
          </p:cNvPr>
          <p:cNvPicPr>
            <a:picLocks noGrp="1" noChangeAspect="1"/>
          </p:cNvPicPr>
          <p:nvPr>
            <p:ph type="pic" sz="quarter" idx="11"/>
          </p:nvPr>
        </p:nvPicPr>
        <p:blipFill>
          <a:blip r:embed="rId2"/>
          <a:srcRect l="172" r="172"/>
          <a:stretch/>
        </p:blipFill>
        <p:spPr>
          <a:xfrm>
            <a:off x="0" y="-2235"/>
            <a:ext cx="5840730" cy="6862275"/>
          </a:xfrm>
        </p:spPr>
      </p:pic>
      <p:sp>
        <p:nvSpPr>
          <p:cNvPr id="15" name="Text Placeholder 14">
            <a:extLst>
              <a:ext uri="{FF2B5EF4-FFF2-40B4-BE49-F238E27FC236}">
                <a16:creationId xmlns:a16="http://schemas.microsoft.com/office/drawing/2014/main" id="{43B8BFA9-FBE9-EDA2-FBB1-C2B55CD7C827}"/>
              </a:ext>
            </a:extLst>
          </p:cNvPr>
          <p:cNvSpPr>
            <a:spLocks noGrp="1"/>
          </p:cNvSpPr>
          <p:nvPr>
            <p:ph type="body" sz="quarter" idx="12"/>
          </p:nvPr>
        </p:nvSpPr>
        <p:spPr>
          <a:xfrm>
            <a:off x="6605707" y="1818968"/>
            <a:ext cx="5006190" cy="4099515"/>
          </a:xfrm>
        </p:spPr>
        <p:txBody>
          <a:bodyPr>
            <a:normAutofit/>
          </a:bodyPr>
          <a:lstStyle/>
          <a:p>
            <a:r>
              <a:rPr lang="en-US" dirty="0"/>
              <a:t>Displays the number of students who selected each answer to more reliable and providing insight into common choices and misconceptions in the quiz results.</a:t>
            </a:r>
          </a:p>
          <a:p>
            <a:r>
              <a:rPr lang="en-US" dirty="0"/>
              <a:t>Implements a rewards and penalties system based on student performance, motivating students to improve through a structured system of incentives and feedback.</a:t>
            </a:r>
          </a:p>
        </p:txBody>
      </p:sp>
      <p:cxnSp>
        <p:nvCxnSpPr>
          <p:cNvPr id="16" name="Straight Connector 15">
            <a:extLst>
              <a:ext uri="{FF2B5EF4-FFF2-40B4-BE49-F238E27FC236}">
                <a16:creationId xmlns:a16="http://schemas.microsoft.com/office/drawing/2014/main" id="{D73E677C-B30B-9361-1557-EE90A7448E96}"/>
              </a:ext>
              <a:ext uri="{C183D7F6-B498-43B3-948B-1728B52AA6E4}">
                <adec:decorative xmlns:adec="http://schemas.microsoft.com/office/drawing/2017/decorative" val="1"/>
              </a:ext>
            </a:extLst>
          </p:cNvPr>
          <p:cNvCxnSpPr>
            <a:cxnSpLocks/>
          </p:cNvCxnSpPr>
          <p:nvPr/>
        </p:nvCxnSpPr>
        <p:spPr>
          <a:xfrm flipH="1">
            <a:off x="292908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99511001-6F2E-D16C-C5A6-4486407F672C}"/>
              </a:ext>
              <a:ext uri="{C183D7F6-B498-43B3-948B-1728B52AA6E4}">
                <adec:decorative xmlns:adec="http://schemas.microsoft.com/office/drawing/2017/decorative" val="1"/>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pic>
        <p:nvPicPr>
          <p:cNvPr id="2" name="Picture 1" descr="A logo of a globe with a graduation cap&#10;&#10;Description automatically generated">
            <a:extLst>
              <a:ext uri="{FF2B5EF4-FFF2-40B4-BE49-F238E27FC236}">
                <a16:creationId xmlns:a16="http://schemas.microsoft.com/office/drawing/2014/main" id="{D3DEBE02-3228-81DA-BBC4-BF4D3582EBC7}"/>
              </a:ext>
            </a:extLst>
          </p:cNvPr>
          <p:cNvPicPr>
            <a:picLocks noChangeAspect="1"/>
          </p:cNvPicPr>
          <p:nvPr/>
        </p:nvPicPr>
        <p:blipFill>
          <a:blip r:embed="rId3"/>
          <a:stretch>
            <a:fillRect/>
          </a:stretch>
        </p:blipFill>
        <p:spPr>
          <a:xfrm>
            <a:off x="10696475" y="161619"/>
            <a:ext cx="1207257" cy="1109898"/>
          </a:xfrm>
          <a:prstGeom prst="rect">
            <a:avLst/>
          </a:prstGeom>
        </p:spPr>
      </p:pic>
    </p:spTree>
    <p:extLst>
      <p:ext uri="{BB962C8B-B14F-4D97-AF65-F5344CB8AC3E}">
        <p14:creationId xmlns:p14="http://schemas.microsoft.com/office/powerpoint/2010/main" val="2380268588"/>
      </p:ext>
    </p:extLst>
  </p:cSld>
  <p:clrMapOvr>
    <a:masterClrMapping/>
  </p:clrMapOvr>
</p:sld>
</file>

<file path=ppt/theme/theme1.xml><?xml version="1.0" encoding="utf-8"?>
<a:theme xmlns:a="http://schemas.openxmlformats.org/drawingml/2006/main" name="Custom">
  <a:themeElements>
    <a:clrScheme name="TM11534312">
      <a:dk1>
        <a:srgbClr val="000000"/>
      </a:dk1>
      <a:lt1>
        <a:srgbClr val="FFFFFF"/>
      </a:lt1>
      <a:dk2>
        <a:srgbClr val="D87A1A"/>
      </a:dk2>
      <a:lt2>
        <a:srgbClr val="E7E6E6"/>
      </a:lt2>
      <a:accent1>
        <a:srgbClr val="FFBA00"/>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Custom 62">
      <a:majorFont>
        <a:latin typeface="Book Antiqua"/>
        <a:ea typeface=""/>
        <a:cs typeface=""/>
      </a:majorFont>
      <a:minorFont>
        <a:latin typeface="Century Gothic"/>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11534312_Win32_SL_V3" id="{997564FD-A068-4008-83B6-070AA4A47434}" vid="{E6A5A359-31DF-46AC-82A0-260451C80A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DACD227D-A683-415D-A610-20912E1CEA19}">
  <ds:schemaRefs>
    <ds:schemaRef ds:uri="http://schemas.microsoft.com/sharepoint/v3/contenttype/forms"/>
  </ds:schemaRefs>
</ds:datastoreItem>
</file>

<file path=customXml/itemProps2.xml><?xml version="1.0" encoding="utf-8"?>
<ds:datastoreItem xmlns:ds="http://schemas.openxmlformats.org/officeDocument/2006/customXml" ds:itemID="{9E5DFD21-F030-4913-A53B-53AB3DF1C0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CE11EC4-AF13-4A6E-A5E0-5A264B291FD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Classic corporate teach a course slides</Template>
  <TotalTime>179</TotalTime>
  <Words>1130</Words>
  <Application>Microsoft Office PowerPoint</Application>
  <PresentationFormat>Widescreen</PresentationFormat>
  <Paragraphs>124</Paragraphs>
  <Slides>39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Book Antiqua</vt:lpstr>
      <vt:lpstr>Calibri</vt:lpstr>
      <vt:lpstr>Century Gothic</vt:lpstr>
      <vt:lpstr>Courier New</vt:lpstr>
      <vt:lpstr>Verdana</vt:lpstr>
      <vt:lpstr>Custom</vt:lpstr>
      <vt:lpstr>QuizzesHub</vt:lpstr>
      <vt:lpstr>Technical :AST</vt:lpstr>
      <vt:lpstr>Description</vt:lpstr>
      <vt:lpstr>Problem Statement </vt:lpstr>
      <vt:lpstr>Solution</vt:lpstr>
      <vt:lpstr>Objectives</vt:lpstr>
      <vt:lpstr>Objectives (continued)</vt:lpstr>
      <vt:lpstr>Features</vt:lpstr>
      <vt:lpstr>Features(continued)</vt:lpstr>
      <vt:lpstr>Technology Used</vt:lpstr>
      <vt:lpstr>Challenges</vt:lpstr>
      <vt:lpstr>Future Vision</vt:lpstr>
      <vt:lpstr>Expected Outcomes </vt:lpstr>
      <vt:lpstr>Finaly</vt:lpstr>
      <vt:lpstr>PowerPoint Presentation</vt:lpstr>
      <vt:lpstr>QuzzesHub Platform  sign 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20812021101021</dc:creator>
  <cp:lastModifiedBy>20812021101021</cp:lastModifiedBy>
  <cp:revision>2</cp:revision>
  <dcterms:created xsi:type="dcterms:W3CDTF">2024-10-12T20:29:37Z</dcterms:created>
  <dcterms:modified xsi:type="dcterms:W3CDTF">2024-10-12T23:31:01Z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